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58" r:id="rId5"/>
    <p:sldId id="259" r:id="rId6"/>
    <p:sldId id="260" r:id="rId7"/>
    <p:sldId id="261" r:id="rId8"/>
    <p:sldId id="262"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713" autoAdjust="0"/>
  </p:normalViewPr>
  <p:slideViewPr>
    <p:cSldViewPr>
      <p:cViewPr>
        <p:scale>
          <a:sx n="89" d="100"/>
          <a:sy n="89" d="100"/>
        </p:scale>
        <p:origin x="-2274" y="-5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4C7AA9D-CD96-4039-9AE2-5610753E4BB0}" type="datetimeFigureOut">
              <a:rPr lang="fr-FR" smtClean="0"/>
              <a:pPr/>
              <a:t>17/01/2021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D5DE6D-A4B5-4AE6-BDB9-2550DEAEC44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4C7AA9D-CD96-4039-9AE2-5610753E4BB0}" type="datetimeFigureOut">
              <a:rPr lang="fr-FR" smtClean="0"/>
              <a:pPr/>
              <a:t>17/01/2021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D5DE6D-A4B5-4AE6-BDB9-2550DEAEC44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4C7AA9D-CD96-4039-9AE2-5610753E4BB0}" type="datetimeFigureOut">
              <a:rPr lang="fr-FR" smtClean="0"/>
              <a:pPr/>
              <a:t>17/01/2021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D5DE6D-A4B5-4AE6-BDB9-2550DEAEC44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4C7AA9D-CD96-4039-9AE2-5610753E4BB0}" type="datetimeFigureOut">
              <a:rPr lang="fr-FR" smtClean="0"/>
              <a:pPr/>
              <a:t>17/01/2021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D5DE6D-A4B5-4AE6-BDB9-2550DEAEC44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4C7AA9D-CD96-4039-9AE2-5610753E4BB0}" type="datetimeFigureOut">
              <a:rPr lang="fr-FR" smtClean="0"/>
              <a:pPr/>
              <a:t>17/01/2021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ED5DE6D-A4B5-4AE6-BDB9-2550DEAEC44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4C7AA9D-CD96-4039-9AE2-5610753E4BB0}" type="datetimeFigureOut">
              <a:rPr lang="fr-FR" smtClean="0"/>
              <a:pPr/>
              <a:t>17/01/2021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ED5DE6D-A4B5-4AE6-BDB9-2550DEAEC44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4C7AA9D-CD96-4039-9AE2-5610753E4BB0}" type="datetimeFigureOut">
              <a:rPr lang="fr-FR" smtClean="0"/>
              <a:pPr/>
              <a:t>17/01/2021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ED5DE6D-A4B5-4AE6-BDB9-2550DEAEC44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4C7AA9D-CD96-4039-9AE2-5610753E4BB0}" type="datetimeFigureOut">
              <a:rPr lang="fr-FR" smtClean="0"/>
              <a:pPr/>
              <a:t>17/01/2021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ED5DE6D-A4B5-4AE6-BDB9-2550DEAEC44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4C7AA9D-CD96-4039-9AE2-5610753E4BB0}" type="datetimeFigureOut">
              <a:rPr lang="fr-FR" smtClean="0"/>
              <a:pPr/>
              <a:t>17/01/2021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ED5DE6D-A4B5-4AE6-BDB9-2550DEAEC44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4C7AA9D-CD96-4039-9AE2-5610753E4BB0}" type="datetimeFigureOut">
              <a:rPr lang="fr-FR" smtClean="0"/>
              <a:pPr/>
              <a:t>17/01/2021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ED5DE6D-A4B5-4AE6-BDB9-2550DEAEC44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4C7AA9D-CD96-4039-9AE2-5610753E4BB0}" type="datetimeFigureOut">
              <a:rPr lang="fr-FR" smtClean="0"/>
              <a:pPr/>
              <a:t>17/01/2021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ED5DE6D-A4B5-4AE6-BDB9-2550DEAEC44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C7AA9D-CD96-4039-9AE2-5610753E4BB0}" type="datetimeFigureOut">
              <a:rPr lang="fr-FR" smtClean="0"/>
              <a:pPr/>
              <a:t>17/01/2021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5DE6D-A4B5-4AE6-BDB9-2550DEAEC44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audio" Target="file:///C:\Users\CAROLE\Music\Recordpad\petites%20perceptions.mp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file:///C:\Users\CAROLE\Music\Recordpad\le%20je.mp3"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C:\Users\CAROLE\Music\Recordpad\le%20schizo%201.mp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file:///C:\Users\CAROLE\Music\Recordpad\le%20schizo%202.mp3"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C:\Users\CAROLE\Music\Recordpad\fin%20intro.mp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60649"/>
            <a:ext cx="7772400" cy="648071"/>
          </a:xfrm>
        </p:spPr>
        <p:txBody>
          <a:bodyPr>
            <a:normAutofit fontScale="90000"/>
          </a:bodyPr>
          <a:lstStyle/>
          <a:p>
            <a:r>
              <a:rPr lang="fr-FR" dirty="0" smtClean="0"/>
              <a:t>Cours conscience et inconscient</a:t>
            </a:r>
            <a:endParaRPr lang="fr-FR" dirty="0"/>
          </a:p>
        </p:txBody>
      </p:sp>
      <p:sp>
        <p:nvSpPr>
          <p:cNvPr id="3" name="Sous-titre 2"/>
          <p:cNvSpPr>
            <a:spLocks noGrp="1"/>
          </p:cNvSpPr>
          <p:nvPr>
            <p:ph type="subTitle" idx="1"/>
          </p:nvPr>
        </p:nvSpPr>
        <p:spPr>
          <a:xfrm>
            <a:off x="1371600" y="1052736"/>
            <a:ext cx="6400800" cy="5400600"/>
          </a:xfrm>
        </p:spPr>
        <p:txBody>
          <a:bodyPr>
            <a:normAutofit fontScale="32500" lnSpcReduction="20000"/>
          </a:bodyPr>
          <a:lstStyle/>
          <a:p>
            <a:pPr lvl="0" fontAlgn="base">
              <a:spcBef>
                <a:spcPct val="0"/>
              </a:spcBef>
              <a:spcAft>
                <a:spcPct val="0"/>
              </a:spcAft>
            </a:pPr>
            <a:r>
              <a:rPr kumimoji="0" lang="fr-FR" b="1" i="0"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fr-FR" sz="5600" b="1" i="0"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INTRODUCTION ET PRESENTATION</a:t>
            </a:r>
          </a:p>
          <a:p>
            <a:pPr lvl="0" algn="just" fontAlgn="base">
              <a:spcBef>
                <a:spcPct val="0"/>
              </a:spcBef>
              <a:spcAft>
                <a:spcPct val="0"/>
              </a:spcAft>
            </a:pPr>
            <a:endParaRPr lang="fr-FR" sz="5600" b="1" u="sng" dirty="0">
              <a:solidFill>
                <a:srgbClr val="FF0000"/>
              </a:solidFill>
              <a:latin typeface="Times New Roman" pitchFamily="18" charset="0"/>
              <a:cs typeface="Times New Roman" pitchFamily="18" charset="0"/>
            </a:endParaRPr>
          </a:p>
          <a:p>
            <a:pPr lvl="0" algn="just" fontAlgn="base">
              <a:spcBef>
                <a:spcPct val="0"/>
              </a:spcBef>
              <a:spcAft>
                <a:spcPct val="0"/>
              </a:spcAft>
            </a:pPr>
            <a:endParaRPr kumimoji="0" lang="fr-FR" sz="5600" b="1" i="0" u="sng" strike="noStrike" cap="none" normalizeH="0" baseline="0" dirty="0" smtClean="0">
              <a:ln>
                <a:noFill/>
              </a:ln>
              <a:solidFill>
                <a:srgbClr val="FF0000"/>
              </a:solidFill>
              <a:effectLst/>
              <a:latin typeface="Times New Roman" pitchFamily="18" charset="0"/>
              <a:cs typeface="Times New Roman" pitchFamily="18" charset="0"/>
            </a:endParaRPr>
          </a:p>
          <a:p>
            <a:pPr lvl="0" algn="just" fontAlgn="base">
              <a:spcBef>
                <a:spcPct val="0"/>
              </a:spcBef>
              <a:spcAft>
                <a:spcPct val="0"/>
              </a:spcAft>
            </a:pPr>
            <a:endParaRPr kumimoji="0" lang="fr-FR" sz="56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pPr>
            <a:r>
              <a:rPr kumimoji="0" lang="fr-FR" sz="56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Position du problème central</a:t>
            </a:r>
            <a:r>
              <a:rPr kumimoji="0" lang="fr-FR" sz="5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56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pPr>
            <a:r>
              <a:rPr kumimoji="0" lang="fr-FR" sz="5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 problème central est celui de savoir si l’homme, à travers ou grâce à sa conscience, peut se </a:t>
            </a:r>
            <a:r>
              <a:rPr kumimoji="0" lang="fr-FR" sz="5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connaître lui-même</a:t>
            </a:r>
            <a:r>
              <a:rPr kumimoji="0" lang="fr-FR" sz="5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(ou bien s’il a quelque chose d’autre en l’homme que la conscience, qui lui échapperait et l’empêcherait de se connaître et donc de se contrôler, d’être libre).</a:t>
            </a:r>
          </a:p>
          <a:p>
            <a:pPr lvl="0" algn="just" eaLnBrk="0" fontAlgn="base" hangingPunct="0">
              <a:spcBef>
                <a:spcPct val="0"/>
              </a:spcBef>
              <a:spcAft>
                <a:spcPct val="0"/>
              </a:spcAft>
            </a:pPr>
            <a:endParaRPr lang="fr-FR" sz="5600" dirty="0">
              <a:solidFill>
                <a:schemeClr val="tx1"/>
              </a:solidFill>
              <a:latin typeface="Times New Roman" pitchFamily="18" charset="0"/>
              <a:cs typeface="Times New Roman" pitchFamily="18" charset="0"/>
            </a:endParaRPr>
          </a:p>
          <a:p>
            <a:pPr lvl="0" algn="just" eaLnBrk="0" fontAlgn="base" hangingPunct="0">
              <a:spcBef>
                <a:spcPct val="0"/>
              </a:spcBef>
              <a:spcAft>
                <a:spcPct val="0"/>
              </a:spcAft>
            </a:pPr>
            <a:endParaRPr lang="fr-FR" sz="5600" dirty="0">
              <a:solidFill>
                <a:schemeClr val="tx1"/>
              </a:solidFill>
              <a:latin typeface="Times New Roman" pitchFamily="18" charset="0"/>
              <a:cs typeface="Times New Roman" pitchFamily="18" charset="0"/>
            </a:endParaRPr>
          </a:p>
          <a:p>
            <a:pPr lvl="0" algn="just" eaLnBrk="0" fontAlgn="base" hangingPunct="0">
              <a:spcBef>
                <a:spcPct val="0"/>
              </a:spcBef>
              <a:spcAft>
                <a:spcPct val="0"/>
              </a:spcAft>
            </a:pPr>
            <a:endParaRPr kumimoji="0" lang="fr-FR" sz="56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pPr>
            <a:r>
              <a:rPr kumimoji="0" lang="fr-FR" sz="5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Mais d’abord, faisons un bilan sur la </a:t>
            </a:r>
            <a:r>
              <a:rPr kumimoji="0" lang="fr-FR" sz="5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conscience</a:t>
            </a:r>
            <a:r>
              <a:rPr kumimoji="0" lang="fr-FR" sz="5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car ce terme a plusieurs sens et ne signifie pas toujours la conscience de soi.  Etymologie : </a:t>
            </a:r>
            <a:r>
              <a:rPr kumimoji="0" lang="fr-FR" sz="5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cum-</a:t>
            </a:r>
            <a:r>
              <a:rPr kumimoji="0" lang="fr-FR" sz="5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scire</a:t>
            </a:r>
            <a:r>
              <a:rPr kumimoji="0" lang="fr-FR" sz="5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ou cum-</a:t>
            </a:r>
            <a:r>
              <a:rPr kumimoji="0" lang="fr-FR" sz="5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scientia</a:t>
            </a:r>
            <a:r>
              <a:rPr kumimoji="0" lang="fr-FR" sz="5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avec savoir. Mais quel savoir ? N’y a-t-il pas plusieurs degrés de « savoir » et donc de conscience ? (cf. alors question de savoir à quel type d’être accorder la conscience : animaux, plantes, BB, personne amnésique…).</a:t>
            </a:r>
          </a:p>
          <a:p>
            <a:pPr lvl="0" algn="just" eaLnBrk="0" fontAlgn="base" hangingPunct="0">
              <a:spcBef>
                <a:spcPct val="0"/>
              </a:spcBef>
              <a:spcAft>
                <a:spcPct val="0"/>
              </a:spcAft>
            </a:pPr>
            <a:endParaRPr lang="fr-FR" sz="5600" dirty="0">
              <a:solidFill>
                <a:schemeClr val="tx1"/>
              </a:solidFill>
              <a:latin typeface="Times New Roman" pitchFamily="18" charset="0"/>
              <a:cs typeface="Times New Roman" pitchFamily="18" charset="0"/>
            </a:endParaRPr>
          </a:p>
          <a:p>
            <a:pPr lvl="0" algn="just" eaLnBrk="0" fontAlgn="base" hangingPunct="0">
              <a:spcBef>
                <a:spcPct val="0"/>
              </a:spcBef>
              <a:spcAft>
                <a:spcPct val="0"/>
              </a:spcAft>
            </a:pPr>
            <a:endParaRPr kumimoji="0" lang="fr-FR" sz="56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pPr>
            <a:endParaRPr lang="fr-FR" sz="5600" dirty="0">
              <a:solidFill>
                <a:schemeClr val="tx1"/>
              </a:solidFill>
              <a:latin typeface="Times New Roman" pitchFamily="18" charset="0"/>
              <a:cs typeface="Times New Roman" pitchFamily="18" charset="0"/>
            </a:endParaRPr>
          </a:p>
          <a:p>
            <a:pPr lvl="0" algn="just" eaLnBrk="0" fontAlgn="base" hangingPunct="0">
              <a:spcBef>
                <a:spcPct val="0"/>
              </a:spcBef>
              <a:spcAft>
                <a:spcPct val="0"/>
              </a:spcAft>
            </a:pPr>
            <a:endParaRPr kumimoji="0" lang="fr-FR" sz="5600" b="0" i="0" u="none" strike="noStrike" cap="none" normalizeH="0" baseline="0" dirty="0" smtClean="0">
              <a:ln>
                <a:noFill/>
              </a:ln>
              <a:solidFill>
                <a:schemeClr val="tx1"/>
              </a:solidFill>
              <a:effectLst/>
              <a:latin typeface="Times New Roman" pitchFamily="18" charset="0"/>
              <a:cs typeface="Times New Roman" pitchFamily="18" charset="0"/>
            </a:endParaRPr>
          </a:p>
          <a:p>
            <a:endParaRPr lang="fr-FR" dirty="0"/>
          </a:p>
        </p:txBody>
      </p:sp>
      <p:pic>
        <p:nvPicPr>
          <p:cNvPr id="5" name="Son enregistré">
            <a:hlinkClick r:id="" action="ppaction://media"/>
          </p:cNvPr>
          <p:cNvPicPr>
            <a:picLocks noRot="1" noChangeAspect="1"/>
          </p:cNvPicPr>
          <p:nvPr>
            <a:wavAudioFile r:embed="rId1" name="Son enregistré"/>
          </p:nvPr>
        </p:nvPicPr>
        <p:blipFill>
          <a:blip r:embed="rId3"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2628"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a:bodyPr>
          <a:lstStyle/>
          <a:p>
            <a:pPr lvl="0"/>
            <a:r>
              <a:rPr kumimoji="0" lang="fr-FR" sz="2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Définitions de la conscience</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b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endParaRPr lang="fr-FR" sz="2000" dirty="0"/>
          </a:p>
        </p:txBody>
      </p:sp>
      <p:sp>
        <p:nvSpPr>
          <p:cNvPr id="3" name="Espace réservé du contenu 2"/>
          <p:cNvSpPr>
            <a:spLocks noGrp="1"/>
          </p:cNvSpPr>
          <p:nvPr>
            <p:ph idx="1"/>
          </p:nvPr>
        </p:nvSpPr>
        <p:spPr/>
        <p:txBody>
          <a:bodyPr>
            <a:normAutofit fontScale="70000" lnSpcReduction="20000"/>
          </a:bodyPr>
          <a:lstStyle/>
          <a:p>
            <a:pPr lvl="0" algn="just" eaLnBrk="0" fontAlgn="base" hangingPunct="0">
              <a:spcBef>
                <a:spcPct val="0"/>
              </a:spcBef>
              <a:spcAft>
                <a:spcPct val="0"/>
              </a:spcAft>
            </a:pPr>
            <a:endParaRPr lang="fr-FR" dirty="0" smtClean="0">
              <a:solidFill>
                <a:schemeClr val="tx1"/>
              </a:solidFill>
              <a:latin typeface="Times New Roman" pitchFamily="18" charset="0"/>
              <a:cs typeface="Times New Roman" pitchFamily="18" charset="0"/>
            </a:endParaRPr>
          </a:p>
          <a:p>
            <a:pPr lvl="0" algn="just" eaLnBrk="0" fontAlgn="base" hangingPunct="0">
              <a:spcBef>
                <a:spcPct val="0"/>
              </a:spcBef>
              <a:spcAft>
                <a:spcPct val="0"/>
              </a:spcAft>
              <a:buNone/>
            </a:pP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pP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buFontTx/>
              <a:buChar char="•"/>
            </a:pP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1ere forme de conscience : conscience immédiate ou irréfléchie</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p>
          <a:p>
            <a:pPr lvl="0" algn="just" eaLnBrk="0" fontAlgn="base" hangingPunct="0">
              <a:spcBef>
                <a:spcPct val="0"/>
              </a:spcBef>
              <a:spcAft>
                <a:spcPct val="0"/>
              </a:spcAft>
              <a:buFontTx/>
              <a:buChar char="•"/>
            </a:pP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Il s’agit ici, tout d’abord,  d’un simple rapport au monde. Je me rapporte au monde, au sens où je le sens, et où j’agis. </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Husserl </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parle d’i</a:t>
            </a:r>
            <a:r>
              <a:rPr kumimoji="0" lang="fr-FR"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ntentionnalité</a:t>
            </a: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je suis relié au monde (via mes sens).</a:t>
            </a:r>
          </a:p>
          <a:p>
            <a:pPr lvl="0" algn="just" eaLnBrk="0" fontAlgn="base" hangingPunct="0">
              <a:spcBef>
                <a:spcPct val="0"/>
              </a:spcBef>
              <a:spcAft>
                <a:spcPct val="0"/>
              </a:spcAft>
              <a:buNone/>
            </a:pP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Mais aussi d’un rapport à moi-même, même vague : sentiments, habitudes, etc. </a:t>
            </a:r>
          </a:p>
          <a:p>
            <a:pPr lvl="0" algn="just" eaLnBrk="0" fontAlgn="base" hangingPunct="0">
              <a:spcBef>
                <a:spcPct val="0"/>
              </a:spcBef>
              <a:spcAft>
                <a:spcPct val="0"/>
              </a:spcAft>
              <a:buNone/>
            </a:pP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Je peux avoir conscience du monde ou de moi-même sans le savoir de manière explicite, sans comprendre et analyser ce que je sens, ressens, fais. </a:t>
            </a:r>
          </a:p>
          <a:p>
            <a:pPr lvl="0" algn="just" eaLnBrk="0" fontAlgn="base" hangingPunct="0">
              <a:spcBef>
                <a:spcPct val="0"/>
              </a:spcBef>
              <a:spcAft>
                <a:spcPct val="0"/>
              </a:spcAft>
            </a:pPr>
            <a:endParaRPr lang="fr-FR" dirty="0">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buNone/>
            </a:pPr>
            <a:endPar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endParaRPr lang="fr-FR" dirty="0"/>
          </a:p>
        </p:txBody>
      </p:sp>
      <p:pic>
        <p:nvPicPr>
          <p:cNvPr id="4" name="Déf 1 csce">
            <a:hlinkClick r:id="" action="ppaction://media"/>
          </p:cNvPr>
          <p:cNvPicPr>
            <a:picLocks noRot="1" noChangeAspect="1"/>
          </p:cNvPicPr>
          <p:nvPr>
            <a:wavAudioFile r:embed="rId1" name="Déf 1 csce"/>
          </p:nvPr>
        </p:nvPicPr>
        <p:blipFill>
          <a:blip r:embed="rId3"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73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332657"/>
            <a:ext cx="7772400" cy="576063"/>
          </a:xfrm>
        </p:spPr>
        <p:txBody>
          <a:bodyPr>
            <a:normAutofit fontScale="90000"/>
          </a:bodyPr>
          <a:lstStyle/>
          <a:p>
            <a:pPr lvl="0"/>
            <a:r>
              <a:rPr kumimoji="0" lang="fr-FR" sz="1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Cf. Leibniz et les petites perceptions</a:t>
            </a:r>
            <a:r>
              <a:rPr kumimoji="0" lang="fr-FR" sz="1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fr-FR" sz="18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texte 1</a:t>
            </a:r>
            <a:r>
              <a:rPr kumimoji="0" lang="fr-FR"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
            <a:br>
              <a:rPr kumimoji="0" lang="fr-FR"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br>
            <a:endParaRPr lang="fr-FR" dirty="0"/>
          </a:p>
        </p:txBody>
      </p:sp>
      <p:sp>
        <p:nvSpPr>
          <p:cNvPr id="3" name="Sous-titre 2"/>
          <p:cNvSpPr>
            <a:spLocks noGrp="1"/>
          </p:cNvSpPr>
          <p:nvPr>
            <p:ph type="subTitle" idx="1"/>
          </p:nvPr>
        </p:nvSpPr>
        <p:spPr>
          <a:xfrm>
            <a:off x="1371600" y="836712"/>
            <a:ext cx="6400800" cy="5112568"/>
          </a:xfrm>
        </p:spPr>
        <p:txBody>
          <a:bodyPr>
            <a:normAutofit fontScale="25000" lnSpcReduction="20000"/>
          </a:bodyPr>
          <a:lstStyle/>
          <a:p>
            <a:pPr lvl="0" algn="just" eaLnBrk="0" fontAlgn="base" hangingPunct="0">
              <a:spcBef>
                <a:spcPct val="0"/>
              </a:spcBef>
              <a:spcAft>
                <a:spcPct val="0"/>
              </a:spcAft>
            </a:pPr>
            <a:endParaRPr lang="fr-FR" sz="4800" b="1" u="sng" dirty="0" smtClean="0">
              <a:solidFill>
                <a:schemeClr val="tx1"/>
              </a:solidFill>
              <a:latin typeface="Times New Roman" pitchFamily="18" charset="0"/>
              <a:cs typeface="Times New Roman" pitchFamily="18" charset="0"/>
            </a:endParaRPr>
          </a:p>
          <a:p>
            <a:pPr lvl="0" algn="just" eaLnBrk="0" fontAlgn="base" hangingPunct="0">
              <a:spcBef>
                <a:spcPct val="0"/>
              </a:spcBef>
              <a:spcAft>
                <a:spcPct val="0"/>
              </a:spcAft>
            </a:pPr>
            <a:endParaRPr kumimoji="0" lang="fr-FR" sz="4800" b="1" i="0" u="sng" strike="noStrike" cap="none" normalizeH="0" baseline="0" dirty="0" smtClean="0">
              <a:ln>
                <a:noFill/>
              </a:ln>
              <a:solidFill>
                <a:schemeClr val="tx1"/>
              </a:solidFill>
              <a:effectLst/>
              <a:latin typeface="Times New Roman" pitchFamily="18" charset="0"/>
              <a:cs typeface="Times New Roman" pitchFamily="18" charset="0"/>
            </a:endParaRPr>
          </a:p>
          <a:p>
            <a:r>
              <a:rPr lang="fr-FR" sz="5600" b="1" dirty="0" smtClean="0">
                <a:solidFill>
                  <a:srgbClr val="FF0000"/>
                </a:solidFill>
              </a:rPr>
              <a:t>Leibniz, </a:t>
            </a:r>
            <a:r>
              <a:rPr lang="fr-FR" sz="5600" b="1" i="1" dirty="0" smtClean="0">
                <a:solidFill>
                  <a:srgbClr val="FF0000"/>
                </a:solidFill>
              </a:rPr>
              <a:t>Nouveaux Essais sur l’entendement humain</a:t>
            </a:r>
            <a:endParaRPr lang="fr-FR" sz="5600" dirty="0" smtClean="0">
              <a:solidFill>
                <a:srgbClr val="FF0000"/>
              </a:solidFill>
            </a:endParaRPr>
          </a:p>
          <a:p>
            <a:pPr algn="just"/>
            <a:r>
              <a:rPr lang="fr-FR" sz="5600" dirty="0" smtClean="0">
                <a:solidFill>
                  <a:srgbClr val="FF0000"/>
                </a:solidFill>
              </a:rPr>
              <a:t>(…) il y a mille marques qui font juger qu’il y a à tout moment une infinité de perceptions en nous, mais sans aperception et sans réflexion,  c’est-à-dire des changements dans l’âme même, dont nous ne nous apercevons pas, parce que les impressions sont, ou trop petites et en trop grand nombre, ou trop unies, en sorte qu’elles n’ont rien d’assez distinguant à part, mais, jointes à d’autres, elles ne laissent pas de faire leur effet et de se faire sentir, au moins confusément, dans l’assemblage. C’est ainsi que l’accoutumance fait que nous ne prenons pas garde au mouvement d’un moulin ou à une chute d’eau, quand nous avons habité tout auprès depuis quelques temps. </a:t>
            </a:r>
            <a:endParaRPr kumimoji="0" lang="fr-FR" sz="5600" b="1" i="0" u="sng" strike="noStrike" cap="none" normalizeH="0" baseline="0" dirty="0" smtClean="0">
              <a:ln>
                <a:noFill/>
              </a:ln>
              <a:solidFill>
                <a:srgbClr val="FF0000"/>
              </a:solidFill>
              <a:effectLst/>
              <a:latin typeface="Times New Roman" pitchFamily="18" charset="0"/>
              <a:cs typeface="Times New Roman" pitchFamily="18" charset="0"/>
            </a:endParaRPr>
          </a:p>
          <a:p>
            <a:pPr lvl="0" algn="just" eaLnBrk="0" fontAlgn="base" hangingPunct="0">
              <a:spcBef>
                <a:spcPct val="0"/>
              </a:spcBef>
              <a:spcAft>
                <a:spcPct val="0"/>
              </a:spcAft>
            </a:pPr>
            <a:endParaRPr lang="fr-FR" sz="5600" b="1" u="sng" dirty="0" smtClean="0">
              <a:solidFill>
                <a:schemeClr val="tx1"/>
              </a:solidFill>
              <a:latin typeface="Times New Roman" pitchFamily="18" charset="0"/>
              <a:cs typeface="Times New Roman" pitchFamily="18" charset="0"/>
            </a:endParaRPr>
          </a:p>
          <a:p>
            <a:pPr lvl="0" algn="just" eaLnBrk="0" fontAlgn="base" hangingPunct="0">
              <a:spcBef>
                <a:spcPct val="0"/>
              </a:spcBef>
              <a:spcAft>
                <a:spcPct val="0"/>
              </a:spcAft>
            </a:pPr>
            <a:endParaRPr kumimoji="0" lang="fr-FR" sz="56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pPr>
            <a:r>
              <a:rPr kumimoji="0" lang="fr-FR" sz="5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Il y a à tout moment des perceptions en nous, mais sans aperception ou réflexion (dont on n’a pas conscience). En effet, les perceptions sont soit : </a:t>
            </a:r>
          </a:p>
          <a:p>
            <a:pPr lvl="0" algn="just" eaLnBrk="0" fontAlgn="base" hangingPunct="0">
              <a:spcBef>
                <a:spcPct val="0"/>
              </a:spcBef>
              <a:spcAft>
                <a:spcPct val="0"/>
              </a:spcAft>
            </a:pPr>
            <a:endParaRPr kumimoji="0" lang="fr-FR" sz="56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buFontTx/>
              <a:buChar char="•"/>
            </a:pPr>
            <a:r>
              <a:rPr kumimoji="0" lang="fr-FR" sz="5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trop petites ou en trop grand nombre</a:t>
            </a:r>
          </a:p>
          <a:p>
            <a:pPr lvl="0" algn="just" eaLnBrk="0" fontAlgn="base" hangingPunct="0">
              <a:spcBef>
                <a:spcPct val="0"/>
              </a:spcBef>
              <a:spcAft>
                <a:spcPct val="0"/>
              </a:spcAft>
            </a:pPr>
            <a:endParaRPr kumimoji="0" lang="fr-FR" sz="56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buFontTx/>
              <a:buChar char="•"/>
            </a:pPr>
            <a:r>
              <a:rPr kumimoji="0" lang="fr-FR" sz="5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trop unies, mêlées les unes aux autres, si bien qu’on ne peut les remarquer à part les unes des autres (confusion)</a:t>
            </a:r>
          </a:p>
          <a:p>
            <a:pPr lvl="0" algn="just" eaLnBrk="0" fontAlgn="base" hangingPunct="0">
              <a:spcBef>
                <a:spcPct val="0"/>
              </a:spcBef>
              <a:spcAft>
                <a:spcPct val="0"/>
              </a:spcAft>
              <a:buFontTx/>
              <a:buChar char="•"/>
            </a:pPr>
            <a:endParaRPr kumimoji="0" lang="fr-FR" sz="56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pPr>
            <a:r>
              <a:rPr kumimoji="0" lang="fr-FR" sz="5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 les petites perceptions dont nous parle ici Leibniz sont trop petites pour qu’on en ait conscience, elles font néanmoins leur effet sur nous. La « preuve » : si on arrête par exemple subitement le moulin, alors, on s’en rendra compte, ce qui veut bien dire que nous percevions bien le bruit sans nous en rendre compte ! </a:t>
            </a:r>
          </a:p>
          <a:p>
            <a:pPr lvl="0" algn="just" eaLnBrk="0" fontAlgn="base" hangingPunct="0">
              <a:spcBef>
                <a:spcPct val="0"/>
              </a:spcBef>
              <a:spcAft>
                <a:spcPct val="0"/>
              </a:spcAft>
            </a:pPr>
            <a:endParaRPr kumimoji="0" lang="fr-FR" sz="56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pPr>
            <a:r>
              <a:rPr kumimoji="0" lang="fr-FR" sz="5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Conséquence : il existe un rapport au monde (donc une forme de conscience) non réfléchi, et un rapport au monde réfléchi.</a:t>
            </a:r>
            <a:endParaRPr kumimoji="0" lang="fr-FR" sz="5600" b="0" i="0" u="none" strike="noStrike" cap="none" normalizeH="0" baseline="0" dirty="0" smtClean="0">
              <a:ln>
                <a:noFill/>
              </a:ln>
              <a:solidFill>
                <a:schemeClr val="tx1"/>
              </a:solidFill>
              <a:effectLst/>
              <a:latin typeface="Times New Roman" pitchFamily="18" charset="0"/>
              <a:cs typeface="Times New Roman" pitchFamily="18" charset="0"/>
            </a:endParaRPr>
          </a:p>
          <a:p>
            <a:endParaRPr lang="fr-FR" sz="5600" dirty="0"/>
          </a:p>
        </p:txBody>
      </p:sp>
      <p:pic>
        <p:nvPicPr>
          <p:cNvPr id="4" name="petites perceptions.mp3">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6639"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792088"/>
          </a:xfrm>
        </p:spPr>
        <p:txBody>
          <a:bodyPr>
            <a:normAutofit fontScale="90000"/>
          </a:bodyPr>
          <a:lstStyle/>
          <a:p>
            <a:pPr lvl="0"/>
            <a:r>
              <a:rPr lang="fr-FR" sz="1800" b="1" dirty="0" smtClean="0"/>
              <a:t>2</a:t>
            </a:r>
            <a:r>
              <a:rPr lang="fr-FR" sz="1800" b="1" baseline="30000" dirty="0" smtClean="0"/>
              <a:t>nde</a:t>
            </a:r>
            <a:r>
              <a:rPr lang="fr-FR" sz="1800" b="1" dirty="0" smtClean="0"/>
              <a:t> forme de conscience : conscience réfléchie ou réflexive</a:t>
            </a:r>
            <a:r>
              <a:rPr lang="fr-FR" sz="1800" dirty="0" smtClean="0"/>
              <a:t> </a:t>
            </a:r>
            <a:br>
              <a:rPr lang="fr-FR" sz="1800" dirty="0" smtClean="0"/>
            </a:br>
            <a:r>
              <a:rPr lang="fr-FR" sz="1600" dirty="0" smtClean="0"/>
              <a:t>(sera </a:t>
            </a:r>
            <a:r>
              <a:rPr lang="fr-FR" sz="1600" dirty="0" err="1" smtClean="0"/>
              <a:t>cond</a:t>
            </a:r>
            <a:r>
              <a:rPr lang="fr-FR" sz="1600" dirty="0" smtClean="0"/>
              <a:t> de </a:t>
            </a:r>
            <a:r>
              <a:rPr lang="fr-FR" sz="1600" dirty="0" err="1" smtClean="0"/>
              <a:t>poss</a:t>
            </a:r>
            <a:r>
              <a:rPr lang="fr-FR" sz="1600" dirty="0" smtClean="0"/>
              <a:t> de conscience morale)</a:t>
            </a:r>
            <a:br>
              <a:rPr lang="fr-FR" sz="1600" dirty="0" smtClean="0"/>
            </a:br>
            <a:endParaRPr lang="fr-FR" sz="1600" dirty="0"/>
          </a:p>
        </p:txBody>
      </p:sp>
      <p:sp>
        <p:nvSpPr>
          <p:cNvPr id="3" name="Espace réservé du contenu 2"/>
          <p:cNvSpPr>
            <a:spLocks noGrp="1"/>
          </p:cNvSpPr>
          <p:nvPr>
            <p:ph idx="1"/>
          </p:nvPr>
        </p:nvSpPr>
        <p:spPr>
          <a:xfrm>
            <a:off x="457200" y="1052736"/>
            <a:ext cx="8229600" cy="5328592"/>
          </a:xfrm>
        </p:spPr>
        <p:txBody>
          <a:bodyPr>
            <a:normAutofit fontScale="55000" lnSpcReduction="20000"/>
          </a:bodyPr>
          <a:lstStyle/>
          <a:p>
            <a:pPr lvl="0"/>
            <a:endParaRPr lang="fr-FR" dirty="0"/>
          </a:p>
          <a:p>
            <a:r>
              <a:rPr lang="fr-FR" dirty="0"/>
              <a:t>Ici, avoir conscience c’est être en relation avec le monde et avec soi, ET LE SAVOIR, s’en rendre compte. La conscience suppose donc une forme de recul, de distance, de décalage (avec le monde, avec les autres, .. avec moi-même). Je sens et je m’en rends compte, j’agis et je m’en rends compte, j’existe et je le sais (et du coup je suis capable de me poser des questions philosophiques, existentielles, religieuses, scientifiques…). </a:t>
            </a:r>
            <a:endParaRPr lang="fr-FR" dirty="0" smtClean="0"/>
          </a:p>
          <a:p>
            <a:pPr>
              <a:buNone/>
            </a:pPr>
            <a:endParaRPr lang="fr-FR" dirty="0"/>
          </a:p>
          <a:p>
            <a:r>
              <a:rPr lang="fr-FR" b="1" dirty="0"/>
              <a:t>Cela suppose la capacité à dire « je », et à se considérer comme un « moi »</a:t>
            </a:r>
            <a:r>
              <a:rPr lang="fr-FR" dirty="0"/>
              <a:t> (</a:t>
            </a:r>
            <a:r>
              <a:rPr lang="fr-FR" dirty="0" err="1"/>
              <a:t>csce</a:t>
            </a:r>
            <a:r>
              <a:rPr lang="fr-FR" dirty="0"/>
              <a:t> = permet l’identité personnelle</a:t>
            </a:r>
            <a:r>
              <a:rPr lang="fr-FR" dirty="0" smtClean="0"/>
              <a:t>)</a:t>
            </a:r>
          </a:p>
          <a:p>
            <a:pPr>
              <a:buNone/>
            </a:pPr>
            <a:endParaRPr lang="fr-FR" dirty="0"/>
          </a:p>
          <a:p>
            <a:pPr lvl="0"/>
            <a:r>
              <a:rPr lang="fr-FR" b="1" dirty="0"/>
              <a:t>Le « je</a:t>
            </a:r>
            <a:r>
              <a:rPr lang="fr-FR" dirty="0"/>
              <a:t> » : </a:t>
            </a:r>
          </a:p>
          <a:p>
            <a:pPr lvl="0"/>
            <a:r>
              <a:rPr lang="fr-FR" dirty="0"/>
              <a:t>savoir que nos sensations sont </a:t>
            </a:r>
            <a:r>
              <a:rPr lang="fr-FR" b="1" dirty="0"/>
              <a:t>à </a:t>
            </a:r>
            <a:r>
              <a:rPr lang="fr-FR" dirty="0"/>
              <a:t>nous</a:t>
            </a:r>
          </a:p>
          <a:p>
            <a:pPr lvl="0"/>
            <a:r>
              <a:rPr lang="fr-FR" dirty="0"/>
              <a:t>capacité de s’opposer au monde, et aux autres</a:t>
            </a:r>
          </a:p>
          <a:p>
            <a:endParaRPr lang="fr-FR" dirty="0"/>
          </a:p>
          <a:p>
            <a:r>
              <a:rPr lang="fr-FR" dirty="0"/>
              <a:t>Si en effet je ne sais pas que je suis en relation avec le monde, alors, je suis tout entier confondu avec lui, et je ne vois du tout en quoi je puis alors encore en avoir conscience ! Par conséquent, il semble que la conscience suppose la capacité de pouvoir se poser comme différent du monde et des autres. </a:t>
            </a:r>
            <a:endParaRPr lang="fr-FR" dirty="0" smtClean="0"/>
          </a:p>
          <a:p>
            <a:endParaRPr lang="fr-FR" dirty="0"/>
          </a:p>
          <a:p>
            <a:r>
              <a:rPr lang="fr-FR" dirty="0"/>
              <a:t>Cf. contre-exemple du schizophrène</a:t>
            </a:r>
          </a:p>
          <a:p>
            <a:endParaRPr lang="fr-FR" dirty="0"/>
          </a:p>
        </p:txBody>
      </p:sp>
      <p:pic>
        <p:nvPicPr>
          <p:cNvPr id="4" name="le je.mp3">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0515"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38138"/>
          </a:xfrm>
        </p:spPr>
        <p:txBody>
          <a:bodyPr>
            <a:normAutofit/>
          </a:bodyPr>
          <a:lstStyle/>
          <a:p>
            <a:r>
              <a:rPr lang="fr-FR" sz="1800" dirty="0" smtClean="0"/>
              <a:t>Cf. contre-exemple du schizophrène</a:t>
            </a:r>
            <a:r>
              <a:rPr lang="fr-FR" dirty="0" smtClean="0"/>
              <a:t/>
            </a:r>
            <a:br>
              <a:rPr lang="fr-FR" dirty="0" smtClean="0"/>
            </a:br>
            <a:endParaRPr lang="fr-FR"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1475656" y="1772816"/>
            <a:ext cx="6048672" cy="446449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rmAutofit/>
          </a:bodyPr>
          <a:lstStyle/>
          <a:p>
            <a:r>
              <a:rPr lang="fr-FR" sz="2000" dirty="0" smtClean="0"/>
              <a:t>Définitions de la schizophrénie</a:t>
            </a:r>
            <a:endParaRPr lang="fr-FR" sz="2000" dirty="0"/>
          </a:p>
        </p:txBody>
      </p:sp>
      <p:sp>
        <p:nvSpPr>
          <p:cNvPr id="3" name="Espace réservé du contenu 2"/>
          <p:cNvSpPr>
            <a:spLocks noGrp="1"/>
          </p:cNvSpPr>
          <p:nvPr>
            <p:ph idx="1"/>
          </p:nvPr>
        </p:nvSpPr>
        <p:spPr>
          <a:xfrm>
            <a:off x="457200" y="1124744"/>
            <a:ext cx="8229600" cy="5001419"/>
          </a:xfrm>
        </p:spPr>
        <p:txBody>
          <a:bodyPr>
            <a:normAutofit fontScale="55000" lnSpcReduction="20000"/>
          </a:bodyPr>
          <a:lstStyle/>
          <a:p>
            <a:pPr marL="514350" indent="-514350">
              <a:buAutoNum type="arabicParenR"/>
            </a:pPr>
            <a:r>
              <a:rPr lang="fr-FR" b="1" dirty="0" smtClean="0"/>
              <a:t>Le </a:t>
            </a:r>
            <a:r>
              <a:rPr lang="fr-FR" b="1" dirty="0"/>
              <a:t>terme "schizophrénie", a été inventé à la fin du 19ème siècle par le psychiatre Eugen Bleuler. </a:t>
            </a:r>
            <a:endParaRPr lang="fr-FR" b="1" dirty="0" smtClean="0"/>
          </a:p>
          <a:p>
            <a:pPr marL="514350" indent="-514350">
              <a:buNone/>
            </a:pPr>
            <a:endParaRPr lang="fr-FR" b="1" dirty="0"/>
          </a:p>
          <a:p>
            <a:pPr algn="just">
              <a:buNone/>
            </a:pPr>
            <a:r>
              <a:rPr lang="fr-FR" dirty="0" smtClean="0"/>
              <a:t>	L'étymologie </a:t>
            </a:r>
            <a:r>
              <a:rPr lang="fr-FR" dirty="0"/>
              <a:t>évoque une "scission de personnalité", raison pour laquelle ce terme a parfois désigné </a:t>
            </a:r>
            <a:r>
              <a:rPr lang="fr-FR" dirty="0" smtClean="0"/>
              <a:t>des personnes </a:t>
            </a:r>
            <a:r>
              <a:rPr lang="fr-FR" dirty="0"/>
              <a:t>souffrant de ce que l'on nomme "les dédoublements de personnalité". Cette définition n'est plus retenue par la psychiatrie actuelle. La schizophrénie n'est pas forcément caractérisée par un dédoublement de personnalité, même si celui-ci peut survenir. </a:t>
            </a:r>
          </a:p>
          <a:p>
            <a:endParaRPr lang="fr-FR" b="1" dirty="0" smtClean="0"/>
          </a:p>
          <a:p>
            <a:endParaRPr lang="fr-FR" b="1" dirty="0"/>
          </a:p>
          <a:p>
            <a:pPr>
              <a:buNone/>
            </a:pPr>
            <a:r>
              <a:rPr lang="fr-FR" b="1" dirty="0" smtClean="0"/>
              <a:t>2) Définition </a:t>
            </a:r>
            <a:r>
              <a:rPr lang="fr-FR" b="1" dirty="0"/>
              <a:t>admise en psychiatrie : </a:t>
            </a:r>
            <a:r>
              <a:rPr lang="fr-FR" b="1" dirty="0" smtClean="0"/>
              <a:t> </a:t>
            </a:r>
            <a:r>
              <a:rPr lang="fr-FR" dirty="0" smtClean="0"/>
              <a:t>On </a:t>
            </a:r>
            <a:r>
              <a:rPr lang="fr-FR" dirty="0"/>
              <a:t>considère comme "schizophrènes" les personnes qui : </a:t>
            </a:r>
          </a:p>
          <a:p>
            <a:pPr>
              <a:buNone/>
            </a:pPr>
            <a:r>
              <a:rPr lang="fr-FR" dirty="0"/>
              <a:t>- perdent facilement le contrôle d'elles-mêmes, </a:t>
            </a:r>
          </a:p>
          <a:p>
            <a:pPr>
              <a:buNone/>
            </a:pPr>
            <a:r>
              <a:rPr lang="fr-FR" dirty="0"/>
              <a:t>- imaginent des choses irréelles, </a:t>
            </a:r>
          </a:p>
          <a:p>
            <a:pPr>
              <a:buNone/>
            </a:pPr>
            <a:r>
              <a:rPr lang="fr-FR" dirty="0"/>
              <a:t>- et dont le comportement échappe aux normes courantes. </a:t>
            </a:r>
          </a:p>
          <a:p>
            <a:endParaRPr lang="fr-FR" dirty="0"/>
          </a:p>
          <a:p>
            <a:r>
              <a:rPr lang="fr-FR" dirty="0"/>
              <a:t>Le schizophrène a souvent des hallucinations, visuelles ou auditives. Certains se sentent sans arrêt persécutés. C'est ce que l'on appelle une schizophrénie paranoïaque. </a:t>
            </a:r>
          </a:p>
        </p:txBody>
      </p:sp>
      <p:pic>
        <p:nvPicPr>
          <p:cNvPr id="4" name="le schizo 1.mp3">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030"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smtClean="0"/>
              <a:t>Symptômes de la schizophrénie</a:t>
            </a:r>
            <a:endParaRPr lang="fr-FR" sz="2400" dirty="0"/>
          </a:p>
        </p:txBody>
      </p:sp>
      <p:pic>
        <p:nvPicPr>
          <p:cNvPr id="16386" name="Picture 2"/>
          <p:cNvPicPr>
            <a:picLocks noGrp="1" noChangeAspect="1" noChangeArrowheads="1"/>
          </p:cNvPicPr>
          <p:nvPr>
            <p:ph idx="1"/>
          </p:nvPr>
        </p:nvPicPr>
        <p:blipFill>
          <a:blip r:embed="rId3" cstate="print"/>
          <a:srcRect/>
          <a:stretch>
            <a:fillRect/>
          </a:stretch>
        </p:blipFill>
        <p:spPr bwMode="auto">
          <a:xfrm>
            <a:off x="1372612" y="1600200"/>
            <a:ext cx="6398775" cy="4525963"/>
          </a:xfrm>
          <a:prstGeom prst="rect">
            <a:avLst/>
          </a:prstGeom>
          <a:noFill/>
          <a:ln w="9525">
            <a:noFill/>
            <a:miter lim="800000"/>
            <a:headEnd/>
            <a:tailEnd/>
          </a:ln>
        </p:spPr>
      </p:pic>
      <p:pic>
        <p:nvPicPr>
          <p:cNvPr id="4" name="le schizo 2.mp3">
            <a:hlinkClick r:id="" action="ppaction://media"/>
          </p:cNvPr>
          <p:cNvPicPr>
            <a:picLocks noRot="1" noChangeAspect="1"/>
          </p:cNvPicPr>
          <p:nvPr>
            <a:audioFile r:link="rId1"/>
          </p:nvPr>
        </p:nvPicPr>
        <p:blipFill>
          <a:blip r:embed="rId4"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685"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normAutofit fontScale="90000"/>
          </a:bodyPr>
          <a:lstStyle/>
          <a:p>
            <a:pPr lvl="0"/>
            <a:r>
              <a:rPr lang="fr-FR" b="1" dirty="0" smtClean="0"/>
              <a:t>Le « moi » </a:t>
            </a:r>
            <a:r>
              <a:rPr lang="fr-FR" dirty="0" smtClean="0"/>
              <a:t/>
            </a:r>
            <a:br>
              <a:rPr lang="fr-FR" dirty="0" smtClean="0"/>
            </a:br>
            <a:endParaRPr lang="fr-FR" dirty="0"/>
          </a:p>
        </p:txBody>
      </p:sp>
      <p:sp>
        <p:nvSpPr>
          <p:cNvPr id="3" name="Espace réservé du contenu 2"/>
          <p:cNvSpPr>
            <a:spLocks noGrp="1"/>
          </p:cNvSpPr>
          <p:nvPr>
            <p:ph idx="1"/>
          </p:nvPr>
        </p:nvSpPr>
        <p:spPr>
          <a:xfrm>
            <a:off x="457200" y="1052736"/>
            <a:ext cx="8229600" cy="5073427"/>
          </a:xfrm>
        </p:spPr>
        <p:txBody>
          <a:bodyPr>
            <a:normAutofit fontScale="70000" lnSpcReduction="20000"/>
          </a:bodyPr>
          <a:lstStyle/>
          <a:p>
            <a:pPr algn="just"/>
            <a:r>
              <a:rPr lang="fr-FR" dirty="0" smtClean="0"/>
              <a:t>La </a:t>
            </a:r>
            <a:r>
              <a:rPr lang="fr-FR" dirty="0"/>
              <a:t>conscience est donc le fondement de ce qu’on appelle </a:t>
            </a:r>
            <a:r>
              <a:rPr lang="fr-FR" b="1" dirty="0"/>
              <a:t>l’identité personnelle</a:t>
            </a:r>
            <a:r>
              <a:rPr lang="fr-FR" dirty="0"/>
              <a:t> = conscience que l’être humain a d’être, d’un bout à l’autre de sa vie, la même personne, d’être « le même que soi », d’être un « soi-même » (un seul et même être). La conscience suppose ici une mémoire autobiographique et donne une dimension à mon être. J’existe, je ne « suis » pas comme n’importe quel objet. </a:t>
            </a:r>
            <a:endParaRPr lang="fr-FR" dirty="0" smtClean="0"/>
          </a:p>
          <a:p>
            <a:pPr algn="just">
              <a:buNone/>
            </a:pPr>
            <a:endParaRPr lang="fr-FR" dirty="0"/>
          </a:p>
          <a:p>
            <a:r>
              <a:rPr lang="fr-FR" dirty="0"/>
              <a:t>Cf. contre-exemple </a:t>
            </a:r>
            <a:r>
              <a:rPr lang="fr-FR" dirty="0" smtClean="0"/>
              <a:t>amnésique</a:t>
            </a:r>
          </a:p>
          <a:p>
            <a:pPr>
              <a:buNone/>
            </a:pPr>
            <a:endParaRPr lang="fr-FR" dirty="0"/>
          </a:p>
          <a:p>
            <a:r>
              <a:rPr lang="fr-FR" b="1" u="sng" dirty="0"/>
              <a:t>3) Retour au problème central</a:t>
            </a:r>
            <a:r>
              <a:rPr lang="fr-FR" dirty="0"/>
              <a:t> : </a:t>
            </a:r>
          </a:p>
          <a:p>
            <a:pPr algn="just"/>
            <a:r>
              <a:rPr lang="fr-FR" dirty="0"/>
              <a:t>La conscience nous permet-elle d’avoir accès à nous-mêmes ? Est-elle le seul fondement de notre identité personnelle ? Ou bien n’y aurait-il pas au-delà d’elle un principe plus fondamental, que l’on nommera avec Freud l’inconscient ? Conséquence : l’homme est-il un sujet autonome, libre et responsable ? </a:t>
            </a:r>
          </a:p>
          <a:p>
            <a:endParaRPr lang="fr-FR" dirty="0"/>
          </a:p>
        </p:txBody>
      </p:sp>
      <p:pic>
        <p:nvPicPr>
          <p:cNvPr id="4" name="fin intro.mp3">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8193"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368</Words>
  <Application>Microsoft Office PowerPoint</Application>
  <PresentationFormat>Affichage à l'écran (4:3)</PresentationFormat>
  <Paragraphs>76</Paragraphs>
  <Slides>8</Slides>
  <Notes>0</Notes>
  <HiddenSlides>0</HiddenSlides>
  <MMClips>7</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Thème Office</vt:lpstr>
      <vt:lpstr>Cours conscience et inconscient</vt:lpstr>
      <vt:lpstr>2) Définitions de la conscience :  </vt:lpstr>
      <vt:lpstr>Cf. Leibniz et les petites perceptions : texte 1 </vt:lpstr>
      <vt:lpstr>2nde forme de conscience : conscience réfléchie ou réflexive  (sera cond de poss de conscience morale) </vt:lpstr>
      <vt:lpstr>Cf. contre-exemple du schizophrène </vt:lpstr>
      <vt:lpstr>Définitions de la schizophrénie</vt:lpstr>
      <vt:lpstr>Symptômes de la schizophrénie</vt:lpstr>
      <vt:lpstr>Le « moi »  </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 conscience et inconscient</dc:title>
  <dc:creator>CAROLE</dc:creator>
  <cp:lastModifiedBy>CAROLE</cp:lastModifiedBy>
  <cp:revision>2</cp:revision>
  <dcterms:created xsi:type="dcterms:W3CDTF">2021-01-17T11:38:35Z</dcterms:created>
  <dcterms:modified xsi:type="dcterms:W3CDTF">2021-01-17T14:32:37Z</dcterms:modified>
</cp:coreProperties>
</file>