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B579114-72C2-46BF-9E30-EAC07606D054}" type="datetimeFigureOut">
              <a:rPr lang="fr-FR" smtClean="0"/>
              <a:t>19/01/2021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A006A2-503A-4509-BBFE-3FDC3A1AE62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579114-72C2-46BF-9E30-EAC07606D054}" type="datetimeFigureOut">
              <a:rPr lang="fr-FR" smtClean="0"/>
              <a:t>19/01/2021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A006A2-503A-4509-BBFE-3FDC3A1AE62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579114-72C2-46BF-9E30-EAC07606D054}" type="datetimeFigureOut">
              <a:rPr lang="fr-FR" smtClean="0"/>
              <a:t>19/01/2021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A006A2-503A-4509-BBFE-3FDC3A1AE62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579114-72C2-46BF-9E30-EAC07606D054}" type="datetimeFigureOut">
              <a:rPr lang="fr-FR" smtClean="0"/>
              <a:t>19/01/2021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A006A2-503A-4509-BBFE-3FDC3A1AE62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B579114-72C2-46BF-9E30-EAC07606D054}" type="datetimeFigureOut">
              <a:rPr lang="fr-FR" smtClean="0"/>
              <a:t>19/01/2021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A006A2-503A-4509-BBFE-3FDC3A1AE62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B579114-72C2-46BF-9E30-EAC07606D054}" type="datetimeFigureOut">
              <a:rPr lang="fr-FR" smtClean="0"/>
              <a:t>19/01/2021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A006A2-503A-4509-BBFE-3FDC3A1AE62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B579114-72C2-46BF-9E30-EAC07606D054}" type="datetimeFigureOut">
              <a:rPr lang="fr-FR" smtClean="0"/>
              <a:t>19/01/2021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DA006A2-503A-4509-BBFE-3FDC3A1AE62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B579114-72C2-46BF-9E30-EAC07606D054}" type="datetimeFigureOut">
              <a:rPr lang="fr-FR" smtClean="0"/>
              <a:t>19/01/2021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DA006A2-503A-4509-BBFE-3FDC3A1AE62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579114-72C2-46BF-9E30-EAC07606D054}" type="datetimeFigureOut">
              <a:rPr lang="fr-FR" smtClean="0"/>
              <a:t>19/01/2021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DA006A2-503A-4509-BBFE-3FDC3A1AE62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579114-72C2-46BF-9E30-EAC07606D054}" type="datetimeFigureOut">
              <a:rPr lang="fr-FR" smtClean="0"/>
              <a:t>19/01/2021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A006A2-503A-4509-BBFE-3FDC3A1AE62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579114-72C2-46BF-9E30-EAC07606D054}" type="datetimeFigureOut">
              <a:rPr lang="fr-FR" smtClean="0"/>
              <a:t>19/01/2021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A006A2-503A-4509-BBFE-3FDC3A1AE62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79114-72C2-46BF-9E30-EAC07606D054}" type="datetimeFigureOut">
              <a:rPr lang="fr-FR" smtClean="0"/>
              <a:t>19/01/2021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006A2-503A-4509-BBFE-3FDC3A1AE62F}"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Users\CAROLE\Music\Recordpad\Descartes%20texte.mp3"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yj6T98efzPk" TargetMode="External"/><Relationship Id="rId2" Type="http://schemas.openxmlformats.org/officeDocument/2006/relationships/slideLayout" Target="../slideLayouts/slideLayout2.xml"/><Relationship Id="rId1" Type="http://schemas.openxmlformats.org/officeDocument/2006/relationships/audio" Target="file:///C:\Users\CAROLE\Music\Recordpad\Descartes%20contexte.mp3"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audio" Target="file:///C:\Users\CAROLE\Music\Recordpad\Descartes%20cogito.mp3"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C:\Users\CAROLE\Music\Recordpad\Descartes%20substance.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88641"/>
            <a:ext cx="7772400" cy="504055"/>
          </a:xfrm>
        </p:spPr>
        <p:txBody>
          <a:bodyPr>
            <a:noAutofit/>
          </a:bodyPr>
          <a:lstStyle/>
          <a:p>
            <a:r>
              <a:rPr lang="fr-FR" sz="2400" dirty="0"/>
              <a:t/>
            </a:r>
            <a:br>
              <a:rPr lang="fr-FR" sz="2400" dirty="0"/>
            </a:br>
            <a:endParaRPr lang="fr-FR" sz="2400" dirty="0"/>
          </a:p>
        </p:txBody>
      </p:sp>
      <p:sp>
        <p:nvSpPr>
          <p:cNvPr id="3" name="Sous-titre 2"/>
          <p:cNvSpPr>
            <a:spLocks noGrp="1"/>
          </p:cNvSpPr>
          <p:nvPr>
            <p:ph type="subTitle" idx="1"/>
          </p:nvPr>
        </p:nvSpPr>
        <p:spPr>
          <a:xfrm>
            <a:off x="899592" y="692696"/>
            <a:ext cx="7560840" cy="5688632"/>
          </a:xfrm>
        </p:spPr>
        <p:txBody>
          <a:bodyPr>
            <a:normAutofit fontScale="62500" lnSpcReduction="20000"/>
          </a:bodyPr>
          <a:lstStyle/>
          <a:p>
            <a:r>
              <a:rPr lang="fr-FR" sz="2300" dirty="0" smtClean="0">
                <a:solidFill>
                  <a:schemeClr val="tx1"/>
                </a:solidFill>
                <a:latin typeface="Times New Roman" pitchFamily="18" charset="0"/>
                <a:cs typeface="Times New Roman" pitchFamily="18" charset="0"/>
              </a:rPr>
              <a:t>Fil directeur : La </a:t>
            </a:r>
            <a:r>
              <a:rPr lang="fr-FR" sz="2300" dirty="0">
                <a:solidFill>
                  <a:schemeClr val="tx1"/>
                </a:solidFill>
                <a:latin typeface="Times New Roman" pitchFamily="18" charset="0"/>
                <a:cs typeface="Times New Roman" pitchFamily="18" charset="0"/>
              </a:rPr>
              <a:t>conscience de soi est une connaissance de soi, et le fondement de notre identité personnelle</a:t>
            </a:r>
            <a:r>
              <a:rPr lang="fr-FR" sz="2300" dirty="0" smtClean="0">
                <a:solidFill>
                  <a:schemeClr val="tx1"/>
                </a:solidFill>
                <a:latin typeface="Times New Roman" pitchFamily="18" charset="0"/>
                <a:cs typeface="Times New Roman" pitchFamily="18" charset="0"/>
              </a:rPr>
              <a:t>.</a:t>
            </a:r>
          </a:p>
          <a:p>
            <a:endParaRPr lang="fr-FR" sz="2300" dirty="0">
              <a:solidFill>
                <a:schemeClr val="tx1"/>
              </a:solidFill>
              <a:latin typeface="Times New Roman" pitchFamily="18" charset="0"/>
              <a:cs typeface="Times New Roman" pitchFamily="18" charset="0"/>
            </a:endParaRPr>
          </a:p>
          <a:p>
            <a:pPr lvl="0"/>
            <a:r>
              <a:rPr lang="fr-FR" sz="2300" b="1" dirty="0" smtClean="0">
                <a:solidFill>
                  <a:schemeClr val="tx1"/>
                </a:solidFill>
                <a:latin typeface="Times New Roman" pitchFamily="18" charset="0"/>
                <a:cs typeface="Times New Roman" pitchFamily="18" charset="0"/>
              </a:rPr>
              <a:t>A- Le </a:t>
            </a:r>
            <a:r>
              <a:rPr lang="fr-FR" sz="2300" b="1" dirty="0">
                <a:solidFill>
                  <a:schemeClr val="tx1"/>
                </a:solidFill>
                <a:latin typeface="Times New Roman" pitchFamily="18" charset="0"/>
                <a:cs typeface="Times New Roman" pitchFamily="18" charset="0"/>
              </a:rPr>
              <a:t>cogito cartésien : conscience de soi et connaissance de soi </a:t>
            </a:r>
            <a:r>
              <a:rPr lang="fr-FR" sz="2300" dirty="0">
                <a:solidFill>
                  <a:schemeClr val="tx1"/>
                </a:solidFill>
                <a:latin typeface="Times New Roman" pitchFamily="18" charset="0"/>
                <a:cs typeface="Times New Roman" pitchFamily="18" charset="0"/>
              </a:rPr>
              <a:t>(</a:t>
            </a:r>
            <a:r>
              <a:rPr lang="fr-FR" sz="2300" u="sng" dirty="0">
                <a:solidFill>
                  <a:schemeClr val="tx1"/>
                </a:solidFill>
                <a:latin typeface="Times New Roman" pitchFamily="18" charset="0"/>
                <a:cs typeface="Times New Roman" pitchFamily="18" charset="0"/>
              </a:rPr>
              <a:t>texte 2)</a:t>
            </a:r>
            <a:r>
              <a:rPr lang="fr-FR" sz="2300" dirty="0">
                <a:solidFill>
                  <a:schemeClr val="tx1"/>
                </a:solidFill>
                <a:latin typeface="Times New Roman" pitchFamily="18" charset="0"/>
                <a:cs typeface="Times New Roman" pitchFamily="18" charset="0"/>
              </a:rPr>
              <a:t> </a:t>
            </a:r>
            <a:endParaRPr lang="fr-FR" sz="2300" dirty="0" smtClean="0">
              <a:solidFill>
                <a:schemeClr val="tx1"/>
              </a:solidFill>
              <a:latin typeface="Times New Roman" pitchFamily="18" charset="0"/>
              <a:cs typeface="Times New Roman" pitchFamily="18" charset="0"/>
            </a:endParaRPr>
          </a:p>
          <a:p>
            <a:pPr lvl="0"/>
            <a:endParaRPr lang="fr-FR" sz="3400" dirty="0">
              <a:solidFill>
                <a:schemeClr val="tx1"/>
              </a:solidFill>
              <a:latin typeface="Times New Roman" pitchFamily="18" charset="0"/>
              <a:cs typeface="Times New Roman" pitchFamily="18" charset="0"/>
            </a:endParaRPr>
          </a:p>
          <a:p>
            <a:r>
              <a:rPr lang="fr-FR" sz="2200" b="1" dirty="0">
                <a:solidFill>
                  <a:srgbClr val="FF0000"/>
                </a:solidFill>
                <a:latin typeface="Times New Roman" pitchFamily="18" charset="0"/>
                <a:cs typeface="Times New Roman" pitchFamily="18" charset="0"/>
              </a:rPr>
              <a:t>Descartes, </a:t>
            </a:r>
            <a:r>
              <a:rPr lang="fr-FR" sz="2200" b="1" i="1" dirty="0">
                <a:solidFill>
                  <a:srgbClr val="FF0000"/>
                </a:solidFill>
                <a:latin typeface="Times New Roman" pitchFamily="18" charset="0"/>
                <a:cs typeface="Times New Roman" pitchFamily="18" charset="0"/>
              </a:rPr>
              <a:t>Discours de la méthode</a:t>
            </a:r>
            <a:r>
              <a:rPr lang="fr-FR" sz="2200" b="1" dirty="0">
                <a:solidFill>
                  <a:srgbClr val="FF0000"/>
                </a:solidFill>
                <a:latin typeface="Times New Roman" pitchFamily="18" charset="0"/>
                <a:cs typeface="Times New Roman" pitchFamily="18" charset="0"/>
              </a:rPr>
              <a:t>, IVe partie</a:t>
            </a:r>
            <a:endParaRPr lang="fr-FR" sz="2200" dirty="0">
              <a:solidFill>
                <a:srgbClr val="FF0000"/>
              </a:solidFill>
              <a:latin typeface="Times New Roman" pitchFamily="18" charset="0"/>
              <a:cs typeface="Times New Roman" pitchFamily="18" charset="0"/>
            </a:endParaRPr>
          </a:p>
          <a:p>
            <a:pPr algn="just"/>
            <a:r>
              <a:rPr lang="fr-FR" sz="2200" dirty="0">
                <a:solidFill>
                  <a:srgbClr val="FF0000"/>
                </a:solidFill>
                <a:latin typeface="Times New Roman" pitchFamily="18" charset="0"/>
                <a:cs typeface="Times New Roman" pitchFamily="18" charset="0"/>
              </a:rPr>
              <a:t>Je pris garde que, pendant que </a:t>
            </a:r>
            <a:r>
              <a:rPr lang="fr-FR" sz="2200" b="1" dirty="0">
                <a:solidFill>
                  <a:srgbClr val="FF0000"/>
                </a:solidFill>
                <a:latin typeface="Times New Roman" pitchFamily="18" charset="0"/>
                <a:cs typeface="Times New Roman" pitchFamily="18" charset="0"/>
              </a:rPr>
              <a:t>je voulais ainsi penser que tout était faux</a:t>
            </a:r>
            <a:r>
              <a:rPr lang="fr-FR" sz="2200" dirty="0">
                <a:solidFill>
                  <a:srgbClr val="FF0000"/>
                </a:solidFill>
                <a:latin typeface="Times New Roman" pitchFamily="18" charset="0"/>
                <a:cs typeface="Times New Roman" pitchFamily="18" charset="0"/>
              </a:rPr>
              <a:t>, il fallait nécessairement que moi qui le pensais fusse quelque chose; et remarquant que cette vérité : </a:t>
            </a:r>
            <a:r>
              <a:rPr lang="fr-FR" sz="2200" b="1" dirty="0">
                <a:solidFill>
                  <a:srgbClr val="FF0000"/>
                </a:solidFill>
                <a:latin typeface="Times New Roman" pitchFamily="18" charset="0"/>
                <a:cs typeface="Times New Roman" pitchFamily="18" charset="0"/>
              </a:rPr>
              <a:t>je pense, donc je suis</a:t>
            </a:r>
            <a:r>
              <a:rPr lang="fr-FR" sz="2200" dirty="0">
                <a:solidFill>
                  <a:srgbClr val="FF0000"/>
                </a:solidFill>
                <a:latin typeface="Times New Roman" pitchFamily="18" charset="0"/>
                <a:cs typeface="Times New Roman" pitchFamily="18" charset="0"/>
              </a:rPr>
              <a:t>, était si ferme et si assurée que toutes les plus extravagantes suppositions des sceptiques ne pouvaient l'ébranler, je jugeai que je pouvais la recevoir sans scrupule pour le premier principe de la philosophie que je cherchais. Puis, examinant avec attention </a:t>
            </a:r>
            <a:r>
              <a:rPr lang="fr-FR" sz="2200" b="1" dirty="0">
                <a:solidFill>
                  <a:srgbClr val="FF0000"/>
                </a:solidFill>
                <a:latin typeface="Times New Roman" pitchFamily="18" charset="0"/>
                <a:cs typeface="Times New Roman" pitchFamily="18" charset="0"/>
              </a:rPr>
              <a:t>ce que j'étais</a:t>
            </a:r>
            <a:r>
              <a:rPr lang="fr-FR" sz="2200" dirty="0">
                <a:solidFill>
                  <a:srgbClr val="FF0000"/>
                </a:solidFill>
                <a:latin typeface="Times New Roman" pitchFamily="18" charset="0"/>
                <a:cs typeface="Times New Roman" pitchFamily="18" charset="0"/>
              </a:rPr>
              <a:t>, et voyant que je pouvais feindre que je n'avais aucun corps et qu'il n'y avait aucun monde ni aucun lieu où je fusse, mais que je ne pouvais pas feindre pour cela que je n'étais point, et qu'au contraire, de cela même que je pensais à douter de la vérité des autres choses, il suivait très évidemment et très certainement que j'étais, au lieu que, si j'eusse seulement cessé de penser, encore que tout le reste de ce que j'avais jamais imaginé eût été vrai, je n'avais aucune raison de croire que j'eusse été, </a:t>
            </a:r>
            <a:r>
              <a:rPr lang="fr-FR" sz="2200" b="1" dirty="0">
                <a:solidFill>
                  <a:srgbClr val="FF0000"/>
                </a:solidFill>
                <a:latin typeface="Times New Roman" pitchFamily="18" charset="0"/>
                <a:cs typeface="Times New Roman" pitchFamily="18" charset="0"/>
              </a:rPr>
              <a:t>je connus de là que j'étais une substance dont toute l'essence ou la nature n'est que de penser</a:t>
            </a:r>
            <a:r>
              <a:rPr lang="fr-FR" sz="2200" dirty="0">
                <a:solidFill>
                  <a:srgbClr val="FF0000"/>
                </a:solidFill>
                <a:latin typeface="Times New Roman" pitchFamily="18" charset="0"/>
                <a:cs typeface="Times New Roman" pitchFamily="18" charset="0"/>
              </a:rPr>
              <a:t>, et qui pour être n'a besoin d'aucun lieu ni ne dépend d'aucune chose matérielle; en sorte que ce moi, c'est-à-dire l'âme par laquelle je suis ce que je suis, est entièrement distincte du corps, et même qu'elle est plus aisée à connaître que lui, et qu'encore il ne fût point, elle ne laisserait pas d'être tout ce qu'elle </a:t>
            </a:r>
            <a:r>
              <a:rPr lang="fr-FR" sz="2200" dirty="0" smtClean="0">
                <a:solidFill>
                  <a:srgbClr val="FF0000"/>
                </a:solidFill>
                <a:latin typeface="Times New Roman" pitchFamily="18" charset="0"/>
                <a:cs typeface="Times New Roman" pitchFamily="18" charset="0"/>
              </a:rPr>
              <a:t>est.</a:t>
            </a:r>
          </a:p>
          <a:p>
            <a:pPr algn="just"/>
            <a:endParaRPr lang="fr-FR" sz="2200" dirty="0">
              <a:solidFill>
                <a:srgbClr val="FF0000"/>
              </a:solidFill>
              <a:latin typeface="Times New Roman" pitchFamily="18" charset="0"/>
              <a:cs typeface="Times New Roman" pitchFamily="18" charset="0"/>
            </a:endParaRPr>
          </a:p>
          <a:p>
            <a:r>
              <a:rPr lang="fr-FR" sz="2500" b="1" dirty="0">
                <a:solidFill>
                  <a:schemeClr val="tx1"/>
                </a:solidFill>
                <a:latin typeface="Times New Roman" pitchFamily="18" charset="0"/>
                <a:cs typeface="Times New Roman" pitchFamily="18" charset="0"/>
              </a:rPr>
              <a:t>Thèse </a:t>
            </a:r>
            <a:r>
              <a:rPr lang="fr-FR" sz="2500" dirty="0">
                <a:solidFill>
                  <a:schemeClr val="tx1"/>
                </a:solidFill>
                <a:latin typeface="Times New Roman" pitchFamily="18" charset="0"/>
                <a:cs typeface="Times New Roman" pitchFamily="18" charset="0"/>
              </a:rPr>
              <a:t>: la conscience de soi est la première des certitudes. </a:t>
            </a:r>
            <a:endParaRPr lang="fr-FR" sz="2500" dirty="0" smtClean="0">
              <a:solidFill>
                <a:schemeClr val="tx1"/>
              </a:solidFill>
              <a:latin typeface="Times New Roman" pitchFamily="18" charset="0"/>
              <a:cs typeface="Times New Roman" pitchFamily="18" charset="0"/>
            </a:endParaRPr>
          </a:p>
          <a:p>
            <a:endParaRPr lang="fr-FR" sz="2500" dirty="0">
              <a:solidFill>
                <a:schemeClr val="tx1"/>
              </a:solidFill>
              <a:latin typeface="Times New Roman" pitchFamily="18" charset="0"/>
              <a:cs typeface="Times New Roman" pitchFamily="18" charset="0"/>
            </a:endParaRPr>
          </a:p>
          <a:p>
            <a:r>
              <a:rPr lang="fr-FR" sz="2500" b="1" dirty="0" smtClean="0">
                <a:solidFill>
                  <a:schemeClr val="tx1"/>
                </a:solidFill>
                <a:latin typeface="Times New Roman" pitchFamily="18" charset="0"/>
                <a:cs typeface="Times New Roman" pitchFamily="18" charset="0"/>
              </a:rPr>
              <a:t>Deux </a:t>
            </a:r>
            <a:r>
              <a:rPr lang="fr-FR" sz="2500" b="1" dirty="0">
                <a:solidFill>
                  <a:schemeClr val="tx1"/>
                </a:solidFill>
                <a:latin typeface="Times New Roman" pitchFamily="18" charset="0"/>
                <a:cs typeface="Times New Roman" pitchFamily="18" charset="0"/>
              </a:rPr>
              <a:t>arguments</a:t>
            </a:r>
            <a:r>
              <a:rPr lang="fr-FR" sz="2500" dirty="0">
                <a:solidFill>
                  <a:schemeClr val="tx1"/>
                </a:solidFill>
                <a:latin typeface="Times New Roman" pitchFamily="18" charset="0"/>
                <a:cs typeface="Times New Roman" pitchFamily="18" charset="0"/>
              </a:rPr>
              <a:t> </a:t>
            </a:r>
            <a:r>
              <a:rPr lang="fr-FR" sz="2500" dirty="0" smtClean="0">
                <a:solidFill>
                  <a:schemeClr val="tx1"/>
                </a:solidFill>
                <a:latin typeface="Times New Roman" pitchFamily="18" charset="0"/>
                <a:cs typeface="Times New Roman" pitchFamily="18" charset="0"/>
              </a:rPr>
              <a:t>:</a:t>
            </a:r>
          </a:p>
          <a:p>
            <a:r>
              <a:rPr lang="fr-FR" sz="2500" dirty="0" smtClean="0">
                <a:solidFill>
                  <a:schemeClr val="tx1"/>
                </a:solidFill>
                <a:latin typeface="Times New Roman" pitchFamily="18" charset="0"/>
                <a:cs typeface="Times New Roman" pitchFamily="18" charset="0"/>
              </a:rPr>
              <a:t>- la </a:t>
            </a:r>
            <a:r>
              <a:rPr lang="fr-FR" sz="2500" dirty="0">
                <a:solidFill>
                  <a:schemeClr val="tx1"/>
                </a:solidFill>
                <a:latin typeface="Times New Roman" pitchFamily="18" charset="0"/>
                <a:cs typeface="Times New Roman" pitchFamily="18" charset="0"/>
              </a:rPr>
              <a:t>certitude de mon existence : </a:t>
            </a:r>
            <a:r>
              <a:rPr lang="fr-FR" sz="2500" dirty="0" smtClean="0">
                <a:solidFill>
                  <a:schemeClr val="tx1"/>
                </a:solidFill>
                <a:latin typeface="Times New Roman" pitchFamily="18" charset="0"/>
                <a:cs typeface="Times New Roman" pitchFamily="18" charset="0"/>
              </a:rPr>
              <a:t>existence </a:t>
            </a:r>
            <a:r>
              <a:rPr lang="fr-FR" sz="2500" dirty="0">
                <a:solidFill>
                  <a:schemeClr val="tx1"/>
                </a:solidFill>
                <a:latin typeface="Times New Roman" pitchFamily="18" charset="0"/>
                <a:cs typeface="Times New Roman" pitchFamily="18" charset="0"/>
              </a:rPr>
              <a:t>de la pensée + certitude </a:t>
            </a:r>
            <a:r>
              <a:rPr lang="fr-FR" sz="2500" dirty="0" smtClean="0">
                <a:solidFill>
                  <a:schemeClr val="tx1"/>
                </a:solidFill>
                <a:latin typeface="Times New Roman" pitchFamily="18" charset="0"/>
                <a:cs typeface="Times New Roman" pitchFamily="18" charset="0"/>
              </a:rPr>
              <a:t>d’exister (</a:t>
            </a:r>
            <a:r>
              <a:rPr lang="fr-FR" sz="2500" dirty="0" smtClean="0">
                <a:solidFill>
                  <a:srgbClr val="FF0000"/>
                </a:solidFill>
                <a:latin typeface="Times New Roman" pitchFamily="18" charset="0"/>
                <a:cs typeface="Times New Roman" pitchFamily="18" charset="0"/>
              </a:rPr>
              <a:t>le cogito</a:t>
            </a:r>
            <a:r>
              <a:rPr lang="fr-FR" sz="2500" dirty="0" smtClean="0">
                <a:solidFill>
                  <a:schemeClr val="tx1"/>
                </a:solidFill>
                <a:latin typeface="Times New Roman" pitchFamily="18" charset="0"/>
                <a:cs typeface="Times New Roman" pitchFamily="18" charset="0"/>
              </a:rPr>
              <a:t>)</a:t>
            </a:r>
            <a:endParaRPr lang="fr-FR" sz="2500" dirty="0">
              <a:solidFill>
                <a:schemeClr val="tx1"/>
              </a:solidFill>
              <a:latin typeface="Times New Roman" pitchFamily="18" charset="0"/>
              <a:cs typeface="Times New Roman" pitchFamily="18" charset="0"/>
            </a:endParaRPr>
          </a:p>
          <a:p>
            <a:pPr lvl="0"/>
            <a:r>
              <a:rPr lang="fr-FR" sz="2500" dirty="0" smtClean="0">
                <a:solidFill>
                  <a:schemeClr val="tx1"/>
                </a:solidFill>
                <a:latin typeface="Times New Roman" pitchFamily="18" charset="0"/>
                <a:cs typeface="Times New Roman" pitchFamily="18" charset="0"/>
              </a:rPr>
              <a:t>- la </a:t>
            </a:r>
            <a:r>
              <a:rPr lang="fr-FR" sz="2500" dirty="0">
                <a:solidFill>
                  <a:schemeClr val="tx1"/>
                </a:solidFill>
                <a:latin typeface="Times New Roman" pitchFamily="18" charset="0"/>
                <a:cs typeface="Times New Roman" pitchFamily="18" charset="0"/>
              </a:rPr>
              <a:t>connaissance de ce que je suis m’est donnée dans cette présence immédiate de moi-même à </a:t>
            </a:r>
            <a:r>
              <a:rPr lang="fr-FR" sz="2500" dirty="0" smtClean="0">
                <a:solidFill>
                  <a:schemeClr val="tx1"/>
                </a:solidFill>
                <a:latin typeface="Times New Roman" pitchFamily="18" charset="0"/>
                <a:cs typeface="Times New Roman" pitchFamily="18" charset="0"/>
              </a:rPr>
              <a:t>moi-même </a:t>
            </a:r>
            <a:r>
              <a:rPr lang="fr-FR" sz="2500" dirty="0" smtClean="0">
                <a:solidFill>
                  <a:srgbClr val="FF0000"/>
                </a:solidFill>
                <a:latin typeface="Times New Roman" pitchFamily="18" charset="0"/>
                <a:cs typeface="Times New Roman" pitchFamily="18" charset="0"/>
              </a:rPr>
              <a:t>(la substance pensante)</a:t>
            </a:r>
            <a:endParaRPr lang="fr-FR" sz="2500" dirty="0">
              <a:solidFill>
                <a:srgbClr val="FF0000"/>
              </a:solidFill>
              <a:latin typeface="Times New Roman" pitchFamily="18" charset="0"/>
              <a:cs typeface="Times New Roman" pitchFamily="18" charset="0"/>
            </a:endParaRPr>
          </a:p>
          <a:p>
            <a:pPr algn="just"/>
            <a:endParaRPr lang="fr-FR" dirty="0"/>
          </a:p>
        </p:txBody>
      </p:sp>
      <p:sp>
        <p:nvSpPr>
          <p:cNvPr id="4" name="Rectangle 3"/>
          <p:cNvSpPr/>
          <p:nvPr/>
        </p:nvSpPr>
        <p:spPr>
          <a:xfrm>
            <a:off x="2267744" y="260648"/>
            <a:ext cx="4752528" cy="369332"/>
          </a:xfrm>
          <a:prstGeom prst="rect">
            <a:avLst/>
          </a:prstGeom>
        </p:spPr>
        <p:txBody>
          <a:bodyPr wrap="square">
            <a:spAutoFit/>
          </a:bodyPr>
          <a:lstStyle/>
          <a:p>
            <a:pPr algn="ctr"/>
            <a:r>
              <a:rPr lang="fr-FR" b="1" dirty="0">
                <a:solidFill>
                  <a:srgbClr val="FF0000"/>
                </a:solidFill>
              </a:rPr>
              <a:t>I- La transparence à soi de la conscience </a:t>
            </a:r>
            <a:endParaRPr lang="fr-FR" dirty="0">
              <a:solidFill>
                <a:srgbClr val="FF0000"/>
              </a:solidFill>
            </a:endParaRPr>
          </a:p>
        </p:txBody>
      </p:sp>
      <p:pic>
        <p:nvPicPr>
          <p:cNvPr id="5" name="Descartes texte.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91632"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648072"/>
          </a:xfrm>
        </p:spPr>
        <p:txBody>
          <a:bodyPr>
            <a:normAutofit/>
          </a:bodyPr>
          <a:lstStyle/>
          <a:p>
            <a:pPr lvl="0"/>
            <a:r>
              <a:rPr lang="fr-FR" sz="2000" b="1" dirty="0" smtClean="0">
                <a:latin typeface="Times New Roman" pitchFamily="18" charset="0"/>
                <a:cs typeface="Times New Roman" pitchFamily="18" charset="0"/>
              </a:rPr>
              <a:t>1) le </a:t>
            </a:r>
            <a:r>
              <a:rPr lang="fr-FR" sz="2000" b="1" dirty="0">
                <a:latin typeface="Times New Roman" pitchFamily="18" charset="0"/>
                <a:cs typeface="Times New Roman" pitchFamily="18" charset="0"/>
              </a:rPr>
              <a:t>contexte de l’interrogation </a:t>
            </a:r>
            <a:r>
              <a:rPr lang="fr-FR" sz="2000" b="1" dirty="0" smtClean="0">
                <a:latin typeface="Times New Roman" pitchFamily="18" charset="0"/>
                <a:cs typeface="Times New Roman" pitchFamily="18" charset="0"/>
              </a:rPr>
              <a:t>cartésienne</a:t>
            </a:r>
            <a:endParaRPr lang="fr-FR" dirty="0"/>
          </a:p>
        </p:txBody>
      </p:sp>
      <p:sp>
        <p:nvSpPr>
          <p:cNvPr id="3" name="Espace réservé du contenu 2"/>
          <p:cNvSpPr>
            <a:spLocks noGrp="1"/>
          </p:cNvSpPr>
          <p:nvPr>
            <p:ph idx="1"/>
          </p:nvPr>
        </p:nvSpPr>
        <p:spPr>
          <a:xfrm>
            <a:off x="457200" y="1052736"/>
            <a:ext cx="8229600" cy="5328592"/>
          </a:xfrm>
        </p:spPr>
        <p:txBody>
          <a:bodyPr>
            <a:normAutofit fontScale="70000" lnSpcReduction="20000"/>
          </a:bodyPr>
          <a:lstStyle/>
          <a:p>
            <a:pPr algn="just"/>
            <a:r>
              <a:rPr lang="fr-FR" sz="2900" dirty="0">
                <a:latin typeface="Times New Roman" pitchFamily="18" charset="0"/>
                <a:cs typeface="Times New Roman" pitchFamily="18" charset="0"/>
              </a:rPr>
              <a:t>cf. première partie première phrase : « pendant que </a:t>
            </a:r>
            <a:r>
              <a:rPr lang="fr-FR" sz="2900" b="1" dirty="0">
                <a:latin typeface="Times New Roman" pitchFamily="18" charset="0"/>
                <a:cs typeface="Times New Roman" pitchFamily="18" charset="0"/>
              </a:rPr>
              <a:t>je voulais ainsi penser que tout était faux » : </a:t>
            </a:r>
            <a:r>
              <a:rPr lang="fr-FR" sz="2900" dirty="0">
                <a:latin typeface="Times New Roman" pitchFamily="18" charset="0"/>
                <a:cs typeface="Times New Roman" pitchFamily="18" charset="0"/>
              </a:rPr>
              <a:t>pour bien comprendre l’argument cartésien il faut rappeler le contexte de cette interrogation sur soi. D. cherche à savoir s’il existe quoi que ce soit de certain, </a:t>
            </a:r>
            <a:r>
              <a:rPr lang="fr-FR" sz="2900" dirty="0" smtClean="0">
                <a:latin typeface="Times New Roman" pitchFamily="18" charset="0"/>
                <a:cs typeface="Times New Roman" pitchFamily="18" charset="0"/>
              </a:rPr>
              <a:t>qui </a:t>
            </a:r>
            <a:r>
              <a:rPr lang="fr-FR" sz="2900" dirty="0">
                <a:latin typeface="Times New Roman" pitchFamily="18" charset="0"/>
                <a:cs typeface="Times New Roman" pitchFamily="18" charset="0"/>
              </a:rPr>
              <a:t>puisse servir de fondement aux connaissances. Vieille question philosophique, qu’on qualifiera de sceptique. Descartes veut quant à lui réfuter le scepticisme. Pour ce faire il adopte le doute comme méthode. On essaie de tout mettre en doute et si ce qui a été mis en doute s’avère résister, alors, on aura trouvé une vérité, une certitude. C’est la méthode du </a:t>
            </a:r>
            <a:r>
              <a:rPr lang="fr-FR" sz="2900" b="1" dirty="0">
                <a:latin typeface="Times New Roman" pitchFamily="18" charset="0"/>
                <a:cs typeface="Times New Roman" pitchFamily="18" charset="0"/>
              </a:rPr>
              <a:t>doute hyperbolique</a:t>
            </a:r>
            <a:r>
              <a:rPr lang="fr-FR" sz="2900" dirty="0">
                <a:latin typeface="Times New Roman" pitchFamily="18" charset="0"/>
                <a:cs typeface="Times New Roman" pitchFamily="18" charset="0"/>
              </a:rPr>
              <a:t>. Descartes a ainsi mis en doute : les sens, les mathématiques, le corps, et le monde extérieur, à travers son </a:t>
            </a:r>
            <a:r>
              <a:rPr lang="fr-FR" sz="2900" dirty="0">
                <a:solidFill>
                  <a:srgbClr val="FF0000"/>
                </a:solidFill>
                <a:latin typeface="Times New Roman" pitchFamily="18" charset="0"/>
                <a:cs typeface="Times New Roman" pitchFamily="18" charset="0"/>
              </a:rPr>
              <a:t>malin </a:t>
            </a:r>
            <a:r>
              <a:rPr lang="fr-FR" sz="2900" dirty="0" smtClean="0">
                <a:solidFill>
                  <a:srgbClr val="FF0000"/>
                </a:solidFill>
                <a:latin typeface="Times New Roman" pitchFamily="18" charset="0"/>
                <a:cs typeface="Times New Roman" pitchFamily="18" charset="0"/>
              </a:rPr>
              <a:t>génie.</a:t>
            </a:r>
          </a:p>
          <a:p>
            <a:pPr>
              <a:buNone/>
            </a:pPr>
            <a:endParaRPr lang="fr-FR" sz="2900" dirty="0">
              <a:latin typeface="Times New Roman" pitchFamily="18" charset="0"/>
              <a:cs typeface="Times New Roman" pitchFamily="18" charset="0"/>
            </a:endParaRPr>
          </a:p>
          <a:p>
            <a:r>
              <a:rPr lang="fr-FR" sz="2900" dirty="0">
                <a:latin typeface="Times New Roman" pitchFamily="18" charset="0"/>
                <a:cs typeface="Times New Roman" pitchFamily="18" charset="0"/>
              </a:rPr>
              <a:t>Dans le cogito, D. montre donc que si on peut douter de tout ce qui concerne le monde extérieur, </a:t>
            </a:r>
            <a:r>
              <a:rPr lang="fr-FR" sz="2900" dirty="0">
                <a:solidFill>
                  <a:srgbClr val="FF0000"/>
                </a:solidFill>
                <a:latin typeface="Times New Roman" pitchFamily="18" charset="0"/>
                <a:cs typeface="Times New Roman" pitchFamily="18" charset="0"/>
              </a:rPr>
              <a:t>je ne peux douter de ma propre pensée et existence. </a:t>
            </a:r>
            <a:endParaRPr lang="fr-FR" sz="2900" dirty="0" smtClean="0">
              <a:solidFill>
                <a:srgbClr val="FF0000"/>
              </a:solidFill>
              <a:latin typeface="Times New Roman" pitchFamily="18" charset="0"/>
              <a:cs typeface="Times New Roman" pitchFamily="18" charset="0"/>
            </a:endParaRPr>
          </a:p>
          <a:p>
            <a:endParaRPr lang="fr-FR" sz="2900" dirty="0">
              <a:latin typeface="Times New Roman" pitchFamily="18" charset="0"/>
              <a:cs typeface="Times New Roman" pitchFamily="18" charset="0"/>
            </a:endParaRPr>
          </a:p>
          <a:p>
            <a:r>
              <a:rPr lang="fr-FR" sz="2900" dirty="0" smtClean="0">
                <a:latin typeface="Times New Roman" pitchFamily="18" charset="0"/>
                <a:cs typeface="Times New Roman" pitchFamily="18" charset="0"/>
              </a:rPr>
              <a:t>Rappel d’une vidéo montrée en classe : les cerveaux dans une cuve </a:t>
            </a:r>
            <a:r>
              <a:rPr lang="fr-FR" sz="2400" dirty="0" smtClean="0">
                <a:hlinkClick r:id="rId3"/>
              </a:rPr>
              <a:t>#</a:t>
            </a:r>
            <a:r>
              <a:rPr lang="fr-FR" sz="2400" dirty="0" err="1" smtClean="0">
                <a:hlinkClick r:id="rId3"/>
              </a:rPr>
              <a:t>filosofix</a:t>
            </a:r>
            <a:r>
              <a:rPr lang="fr-FR" sz="2400" dirty="0" smtClean="0">
                <a:hlinkClick r:id="rId3"/>
              </a:rPr>
              <a:t>: «LE CERVEAU DANS UNE CUVE» (Français) - </a:t>
            </a:r>
            <a:r>
              <a:rPr lang="fr-FR" sz="2400" dirty="0" err="1" smtClean="0">
                <a:hlinkClick r:id="rId3"/>
              </a:rPr>
              <a:t>YouTube</a:t>
            </a:r>
            <a:endParaRPr lang="fr-FR" sz="2900" dirty="0">
              <a:latin typeface="Times New Roman" pitchFamily="18" charset="0"/>
              <a:cs typeface="Times New Roman" pitchFamily="18" charset="0"/>
            </a:endParaRPr>
          </a:p>
        </p:txBody>
      </p:sp>
      <p:pic>
        <p:nvPicPr>
          <p:cNvPr id="4" name="Descartes contexte.mp3">
            <a:hlinkClick r:id="" action="ppaction://media"/>
          </p:cNvPr>
          <p:cNvPicPr>
            <a:picLocks noRot="1" noChangeAspect="1"/>
          </p:cNvPicPr>
          <p:nvPr>
            <a:audioFile r:link="rId1"/>
          </p:nvPr>
        </p:nvPicPr>
        <p:blipFill>
          <a:blip r:embed="rId4"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15432"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FR" sz="1600" b="1" dirty="0" smtClean="0">
                <a:latin typeface="Times New Roman" pitchFamily="18" charset="0"/>
                <a:cs typeface="Times New Roman" pitchFamily="18" charset="0"/>
              </a:rPr>
              <a:t>2) Je pense donc je suis </a:t>
            </a:r>
            <a:endParaRPr lang="fr-FR" sz="16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980728"/>
            <a:ext cx="8229600" cy="5145435"/>
          </a:xfrm>
        </p:spPr>
        <p:txBody>
          <a:bodyPr>
            <a:normAutofit/>
          </a:bodyPr>
          <a:lstStyle/>
          <a:p>
            <a:pPr>
              <a:buNone/>
            </a:pPr>
            <a:r>
              <a:rPr lang="fr-FR" sz="1800" dirty="0">
                <a:latin typeface="Times New Roman" pitchFamily="18" charset="0"/>
                <a:cs typeface="Times New Roman" pitchFamily="18" charset="0"/>
              </a:rPr>
              <a:t>L’expérience de la conscience de soi est le lieu de la certitude d’exister. En effet, je peux douter de tout, mais pour cela, encore faut-il être et exister : pour pouvoir douter de tout, l’existence du sujet est donc requise. Au moment où je doute, je pense, et au moment où je doute, je suis. </a:t>
            </a: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Même </a:t>
            </a:r>
            <a:r>
              <a:rPr lang="fr-FR" sz="1800" dirty="0">
                <a:latin typeface="Times New Roman" pitchFamily="18" charset="0"/>
                <a:cs typeface="Times New Roman" pitchFamily="18" charset="0"/>
              </a:rPr>
              <a:t>si mes représentations sont fausses, elles ne cessent pas d’être MES représentations : ce sont des événements mentaux d’une conscience. (Et la conscience est la condition nécessaire de toutes mes représentations). La conscience est donc chez Descartes douée d'une certitude spéciale, que rien ne peut atteindre. C’est « la transparence à soi de la conscience ». </a:t>
            </a:r>
          </a:p>
          <a:p>
            <a:endParaRPr lang="fr-FR" dirty="0"/>
          </a:p>
        </p:txBody>
      </p:sp>
      <p:pic>
        <p:nvPicPr>
          <p:cNvPr id="1026" name="Picture 2" descr="Afficher l’image source"/>
          <p:cNvPicPr>
            <a:picLocks noChangeAspect="1" noChangeArrowheads="1"/>
          </p:cNvPicPr>
          <p:nvPr/>
        </p:nvPicPr>
        <p:blipFill>
          <a:blip r:embed="rId3" cstate="print"/>
          <a:srcRect/>
          <a:stretch>
            <a:fillRect/>
          </a:stretch>
        </p:blipFill>
        <p:spPr bwMode="auto">
          <a:xfrm>
            <a:off x="1835695" y="3789041"/>
            <a:ext cx="5040561" cy="2736304"/>
          </a:xfrm>
          <a:prstGeom prst="rect">
            <a:avLst/>
          </a:prstGeom>
          <a:noFill/>
        </p:spPr>
      </p:pic>
      <p:pic>
        <p:nvPicPr>
          <p:cNvPr id="5" name="Descartes cogito.mp3">
            <a:hlinkClick r:id="" action="ppaction://media"/>
          </p:cNvPr>
          <p:cNvPicPr>
            <a:picLocks noRot="1" noChangeAspect="1"/>
          </p:cNvPicPr>
          <p:nvPr>
            <a:audioFile r:link="rId1"/>
          </p:nvPr>
        </p:nvPicPr>
        <p:blipFill>
          <a:blip r:embed="rId4"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210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pPr lvl="0"/>
            <a:r>
              <a:rPr lang="fr-FR" sz="2000" b="1" dirty="0" smtClean="0">
                <a:latin typeface="Times New Roman" pitchFamily="18" charset="0"/>
                <a:cs typeface="Times New Roman" pitchFamily="18" charset="0"/>
              </a:rPr>
              <a:t>3) L’expérience du doute me révèle aussi ce que je suis</a:t>
            </a: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endParaRPr lang="fr-FR" sz="2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908720"/>
            <a:ext cx="8229600" cy="5472608"/>
          </a:xfrm>
        </p:spPr>
        <p:txBody>
          <a:bodyPr>
            <a:normAutofit fontScale="47500" lnSpcReduction="20000"/>
          </a:bodyPr>
          <a:lstStyle/>
          <a:p>
            <a:r>
              <a:rPr lang="fr-FR" dirty="0" smtClean="0"/>
              <a:t>Thèse</a:t>
            </a:r>
            <a:r>
              <a:rPr lang="fr-FR" dirty="0"/>
              <a:t> : Je/ moi = une substance pensante, une âme.  Qu’est-ce qu’une substance pensante ? </a:t>
            </a:r>
            <a:endParaRPr lang="fr-FR" dirty="0" smtClean="0"/>
          </a:p>
          <a:p>
            <a:pPr>
              <a:buNone/>
            </a:pPr>
            <a:endParaRPr lang="fr-FR" dirty="0"/>
          </a:p>
          <a:p>
            <a:pPr lvl="0"/>
            <a:r>
              <a:rPr lang="fr-FR" dirty="0"/>
              <a:t>D'abord, qu'est-ce qu'une </a:t>
            </a:r>
            <a:r>
              <a:rPr lang="fr-FR" b="1" dirty="0"/>
              <a:t>substance</a:t>
            </a:r>
            <a:r>
              <a:rPr lang="fr-FR" dirty="0"/>
              <a:t>?  </a:t>
            </a:r>
            <a:endParaRPr lang="fr-FR" dirty="0" smtClean="0"/>
          </a:p>
          <a:p>
            <a:pPr lvl="0">
              <a:buNone/>
            </a:pPr>
            <a:endParaRPr lang="fr-FR" dirty="0"/>
          </a:p>
          <a:p>
            <a:pPr algn="just"/>
            <a:r>
              <a:rPr lang="fr-FR" dirty="0"/>
              <a:t>C'est une chose au sens philosophique : c'est ce qui fait qu'une chose reste une et la même à travers divers changements La substance, c'est ce qui sert à relier les qualités, qui est au-delà d'elles. cf. </a:t>
            </a:r>
            <a:r>
              <a:rPr lang="fr-FR" dirty="0" err="1"/>
              <a:t>sub</a:t>
            </a:r>
            <a:r>
              <a:rPr lang="fr-FR" dirty="0"/>
              <a:t>, au-dessous, et </a:t>
            </a:r>
            <a:r>
              <a:rPr lang="fr-FR" dirty="0" err="1"/>
              <a:t>stare</a:t>
            </a:r>
            <a:r>
              <a:rPr lang="fr-FR" dirty="0"/>
              <a:t>, rester. Exemple : Socrate est chauve, il est assis, il marche, etc. : la substance, c'est le substrat qui reçoit ces qualités, qui fait que Socrate, malgré tous les changements qui lui arrivent, reste toujours le même </a:t>
            </a:r>
            <a:endParaRPr lang="fr-FR" dirty="0" smtClean="0"/>
          </a:p>
          <a:p>
            <a:pPr algn="just">
              <a:buNone/>
            </a:pPr>
            <a:endParaRPr lang="fr-FR" dirty="0"/>
          </a:p>
          <a:p>
            <a:pPr lvl="0"/>
            <a:r>
              <a:rPr lang="fr-FR" dirty="0"/>
              <a:t>Ensuite, qu'est-ce qu'une substance </a:t>
            </a:r>
            <a:r>
              <a:rPr lang="fr-FR" b="1" dirty="0"/>
              <a:t>pensante</a:t>
            </a:r>
            <a:r>
              <a:rPr lang="fr-FR" dirty="0" smtClean="0"/>
              <a:t>?</a:t>
            </a:r>
          </a:p>
          <a:p>
            <a:pPr lvl="0">
              <a:buNone/>
            </a:pPr>
            <a:endParaRPr lang="fr-FR" dirty="0"/>
          </a:p>
          <a:p>
            <a:pPr algn="just"/>
            <a:r>
              <a:rPr lang="fr-FR" dirty="0"/>
              <a:t>Dire que le Je pensant est une substance pensante, c'est donc dire que les états mentaux, qui lui appartiennent, sont ce qui arrive à cette substance; et que au-delà, il y a quelque chose, un moi, ou l'âme, qui sert à les relier, qui les retient, qui en est l'origine, etc</a:t>
            </a:r>
            <a:r>
              <a:rPr lang="fr-FR" dirty="0" smtClean="0"/>
              <a:t>. </a:t>
            </a:r>
            <a:r>
              <a:rPr lang="fr-FR" dirty="0" smtClean="0">
                <a:solidFill>
                  <a:srgbClr val="FF0000"/>
                </a:solidFill>
              </a:rPr>
              <a:t>CE QUI EST PERMANENT EN VOUS C’EST VOTRE ESPRIT OU AME = votre corps peut changer, VOUS ne changez pas en profondeur !</a:t>
            </a:r>
            <a:endParaRPr lang="fr-FR" dirty="0">
              <a:solidFill>
                <a:srgbClr val="FF0000"/>
              </a:solidFill>
            </a:endParaRPr>
          </a:p>
          <a:p>
            <a:pPr algn="just"/>
            <a:r>
              <a:rPr lang="fr-FR" dirty="0"/>
              <a:t>Appliquons le principe de la certitude absolue des actes ou contenus de conscience : on obtient alors la thèse selon laquelle on pourrait avoir, </a:t>
            </a:r>
            <a:r>
              <a:rPr lang="fr-FR" dirty="0">
                <a:solidFill>
                  <a:srgbClr val="FF0000"/>
                </a:solidFill>
              </a:rPr>
              <a:t>par la conscience, accès à ce moi intérieur caché au fond de nous</a:t>
            </a:r>
            <a:r>
              <a:rPr lang="fr-FR" dirty="0"/>
              <a:t>, que les autres ne verraient pas. La prise de conscience de soi est donc une connaissance de notre moi profond (ou : la connaissance introspective)</a:t>
            </a:r>
            <a:endParaRPr lang="fr-FR" b="1" dirty="0"/>
          </a:p>
          <a:p>
            <a:pPr>
              <a:buNone/>
            </a:pPr>
            <a:endParaRPr lang="fr-FR" dirty="0"/>
          </a:p>
          <a:p>
            <a:pPr algn="just"/>
            <a:r>
              <a:rPr lang="fr-FR" b="1" u="sng" dirty="0"/>
              <a:t>Bilan </a:t>
            </a:r>
            <a:r>
              <a:rPr lang="fr-FR" b="1" u="sng" dirty="0" smtClean="0"/>
              <a:t>IA</a:t>
            </a:r>
            <a:r>
              <a:rPr lang="fr-FR" dirty="0"/>
              <a:t> : La conscience est le domaine de la certitude. Certitude d’être, d’exister, et certitude d’être ce que je pense être. Cela signifie la possibilité de se connaître soi-même. Au moment où j’ai conscience de quoi que ce soit en moi, je ne peux douter que ce soit faux. Nous sommes alors transparents à nous-mêmes, </a:t>
            </a:r>
            <a:r>
              <a:rPr lang="fr-FR" dirty="0">
                <a:solidFill>
                  <a:srgbClr val="FF0000"/>
                </a:solidFill>
              </a:rPr>
              <a:t>tout ce qui est actuellement en nous ne peut nous échapper, être ignoré de nous, passer inaperçu</a:t>
            </a:r>
            <a:r>
              <a:rPr lang="fr-FR" dirty="0"/>
              <a:t>. </a:t>
            </a:r>
            <a:r>
              <a:rPr lang="fr-FR" dirty="0" smtClean="0"/>
              <a:t> </a:t>
            </a:r>
            <a:r>
              <a:rPr lang="fr-FR" dirty="0" smtClean="0">
                <a:solidFill>
                  <a:srgbClr val="FF0000"/>
                </a:solidFill>
              </a:rPr>
              <a:t>( = critique des petites perceptions de Leibniz !)</a:t>
            </a:r>
            <a:endParaRPr lang="fr-FR" dirty="0">
              <a:solidFill>
                <a:srgbClr val="FF0000"/>
              </a:solidFill>
            </a:endParaRPr>
          </a:p>
          <a:p>
            <a:endParaRPr lang="fr-FR" dirty="0"/>
          </a:p>
        </p:txBody>
      </p:sp>
      <p:pic>
        <p:nvPicPr>
          <p:cNvPr id="4" name="Descartes substance.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28510"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98</Words>
  <Application>Microsoft Office PowerPoint</Application>
  <PresentationFormat>Affichage à l'écran (4:3)</PresentationFormat>
  <Paragraphs>36</Paragraphs>
  <Slides>4</Slides>
  <Notes>0</Notes>
  <HiddenSlides>0</HiddenSlides>
  <MMClips>4</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 </vt:lpstr>
      <vt:lpstr>1) le contexte de l’interrogation cartésienne</vt:lpstr>
      <vt:lpstr>2) Je pense donc je suis </vt:lpstr>
      <vt:lpstr>3) L’expérience du doute me révèle aussi ce que je suis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CAROLE</dc:creator>
  <cp:lastModifiedBy>CAROLE</cp:lastModifiedBy>
  <cp:revision>6</cp:revision>
  <dcterms:created xsi:type="dcterms:W3CDTF">2021-01-19T13:54:59Z</dcterms:created>
  <dcterms:modified xsi:type="dcterms:W3CDTF">2021-01-19T15:35:01Z</dcterms:modified>
</cp:coreProperties>
</file>